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224" r:id="rId1"/>
  </p:sldMasterIdLst>
  <p:notesMasterIdLst>
    <p:notesMasterId r:id="rId243"/>
  </p:notesMasterIdLst>
  <p:handoutMasterIdLst>
    <p:handoutMasterId r:id="rId244"/>
  </p:handoutMasterIdLst>
  <p:sldIdLst>
    <p:sldId id="953" r:id="rId2"/>
    <p:sldId id="615" r:id="rId3"/>
    <p:sldId id="616" r:id="rId4"/>
    <p:sldId id="617" r:id="rId5"/>
    <p:sldId id="995" r:id="rId6"/>
    <p:sldId id="966" r:id="rId7"/>
    <p:sldId id="974" r:id="rId8"/>
    <p:sldId id="976" r:id="rId9"/>
    <p:sldId id="978" r:id="rId10"/>
    <p:sldId id="983" r:id="rId11"/>
    <p:sldId id="680" r:id="rId12"/>
    <p:sldId id="681" r:id="rId13"/>
    <p:sldId id="996" r:id="rId14"/>
    <p:sldId id="682" r:id="rId15"/>
    <p:sldId id="949" r:id="rId16"/>
    <p:sldId id="954" r:id="rId17"/>
    <p:sldId id="1004" r:id="rId18"/>
    <p:sldId id="986" r:id="rId19"/>
    <p:sldId id="955" r:id="rId20"/>
    <p:sldId id="956" r:id="rId21"/>
    <p:sldId id="958" r:id="rId22"/>
    <p:sldId id="957" r:id="rId23"/>
    <p:sldId id="1003" r:id="rId24"/>
    <p:sldId id="962" r:id="rId25"/>
    <p:sldId id="964" r:id="rId26"/>
    <p:sldId id="965" r:id="rId27"/>
    <p:sldId id="977" r:id="rId28"/>
    <p:sldId id="961" r:id="rId29"/>
    <p:sldId id="963" r:id="rId30"/>
    <p:sldId id="979" r:id="rId31"/>
    <p:sldId id="968" r:id="rId32"/>
    <p:sldId id="672" r:id="rId33"/>
    <p:sldId id="674" r:id="rId34"/>
    <p:sldId id="675" r:id="rId35"/>
    <p:sldId id="676" r:id="rId36"/>
    <p:sldId id="1002" r:id="rId37"/>
    <p:sldId id="677" r:id="rId38"/>
    <p:sldId id="678" r:id="rId39"/>
    <p:sldId id="679" r:id="rId40"/>
    <p:sldId id="683" r:id="rId41"/>
    <p:sldId id="684" r:id="rId42"/>
    <p:sldId id="685" r:id="rId43"/>
    <p:sldId id="686" r:id="rId44"/>
    <p:sldId id="687" r:id="rId45"/>
    <p:sldId id="1006" r:id="rId46"/>
    <p:sldId id="689" r:id="rId47"/>
    <p:sldId id="690" r:id="rId48"/>
    <p:sldId id="987" r:id="rId49"/>
    <p:sldId id="693" r:id="rId50"/>
    <p:sldId id="694" r:id="rId51"/>
    <p:sldId id="997" r:id="rId52"/>
    <p:sldId id="695" r:id="rId53"/>
    <p:sldId id="1005" r:id="rId54"/>
    <p:sldId id="696" r:id="rId55"/>
    <p:sldId id="697" r:id="rId56"/>
    <p:sldId id="698" r:id="rId57"/>
    <p:sldId id="699" r:id="rId58"/>
    <p:sldId id="700" r:id="rId59"/>
    <p:sldId id="701" r:id="rId60"/>
    <p:sldId id="702" r:id="rId61"/>
    <p:sldId id="1014" r:id="rId62"/>
    <p:sldId id="703" r:id="rId63"/>
    <p:sldId id="704" r:id="rId64"/>
    <p:sldId id="705" r:id="rId65"/>
    <p:sldId id="706" r:id="rId66"/>
    <p:sldId id="708" r:id="rId67"/>
    <p:sldId id="707" r:id="rId68"/>
    <p:sldId id="709" r:id="rId69"/>
    <p:sldId id="711" r:id="rId70"/>
    <p:sldId id="928" r:id="rId71"/>
    <p:sldId id="688" r:id="rId72"/>
    <p:sldId id="988" r:id="rId73"/>
    <p:sldId id="712" r:id="rId74"/>
    <p:sldId id="924" r:id="rId75"/>
    <p:sldId id="713" r:id="rId76"/>
    <p:sldId id="714" r:id="rId77"/>
    <p:sldId id="715" r:id="rId78"/>
    <p:sldId id="923" r:id="rId79"/>
    <p:sldId id="716" r:id="rId80"/>
    <p:sldId id="717" r:id="rId81"/>
    <p:sldId id="718" r:id="rId82"/>
    <p:sldId id="719" r:id="rId83"/>
    <p:sldId id="720" r:id="rId84"/>
    <p:sldId id="927" r:id="rId85"/>
    <p:sldId id="721" r:id="rId86"/>
    <p:sldId id="722" r:id="rId87"/>
    <p:sldId id="940" r:id="rId88"/>
    <p:sldId id="1042" r:id="rId89"/>
    <p:sldId id="1043" r:id="rId90"/>
    <p:sldId id="725" r:id="rId91"/>
    <p:sldId id="467" r:id="rId92"/>
    <p:sldId id="413" r:id="rId93"/>
    <p:sldId id="414" r:id="rId94"/>
    <p:sldId id="416" r:id="rId95"/>
    <p:sldId id="417" r:id="rId96"/>
    <p:sldId id="898" r:id="rId97"/>
    <p:sldId id="471" r:id="rId98"/>
    <p:sldId id="419" r:id="rId99"/>
    <p:sldId id="420" r:id="rId100"/>
    <p:sldId id="422" r:id="rId101"/>
    <p:sldId id="1019" r:id="rId102"/>
    <p:sldId id="429" r:id="rId103"/>
    <p:sldId id="474" r:id="rId104"/>
    <p:sldId id="476" r:id="rId105"/>
    <p:sldId id="430" r:id="rId106"/>
    <p:sldId id="477" r:id="rId107"/>
    <p:sldId id="1020" r:id="rId108"/>
    <p:sldId id="1021" r:id="rId109"/>
    <p:sldId id="1027" r:id="rId110"/>
    <p:sldId id="1028" r:id="rId111"/>
    <p:sldId id="1030" r:id="rId112"/>
    <p:sldId id="1031" r:id="rId113"/>
    <p:sldId id="1032" r:id="rId114"/>
    <p:sldId id="1033" r:id="rId115"/>
    <p:sldId id="1034" r:id="rId116"/>
    <p:sldId id="1035" r:id="rId117"/>
    <p:sldId id="1036" r:id="rId118"/>
    <p:sldId id="1037" r:id="rId119"/>
    <p:sldId id="1038" r:id="rId120"/>
    <p:sldId id="1039" r:id="rId121"/>
    <p:sldId id="331" r:id="rId122"/>
    <p:sldId id="1017" r:id="rId123"/>
    <p:sldId id="427" r:id="rId124"/>
    <p:sldId id="480" r:id="rId125"/>
    <p:sldId id="1029" r:id="rId126"/>
    <p:sldId id="1022" r:id="rId127"/>
    <p:sldId id="431" r:id="rId128"/>
    <p:sldId id="486" r:id="rId129"/>
    <p:sldId id="1023" r:id="rId130"/>
    <p:sldId id="481" r:id="rId131"/>
    <p:sldId id="487" r:id="rId132"/>
    <p:sldId id="1024" r:id="rId133"/>
    <p:sldId id="1025" r:id="rId134"/>
    <p:sldId id="432" r:id="rId135"/>
    <p:sldId id="1026" r:id="rId136"/>
    <p:sldId id="442" r:id="rId137"/>
    <p:sldId id="494" r:id="rId138"/>
    <p:sldId id="495" r:id="rId139"/>
    <p:sldId id="496" r:id="rId140"/>
    <p:sldId id="497" r:id="rId141"/>
    <p:sldId id="498" r:id="rId142"/>
    <p:sldId id="499" r:id="rId143"/>
    <p:sldId id="500" r:id="rId144"/>
    <p:sldId id="501" r:id="rId145"/>
    <p:sldId id="502" r:id="rId146"/>
    <p:sldId id="503" r:id="rId147"/>
    <p:sldId id="610" r:id="rId148"/>
    <p:sldId id="613" r:id="rId149"/>
    <p:sldId id="508" r:id="rId150"/>
    <p:sldId id="333" r:id="rId151"/>
    <p:sldId id="999" r:id="rId152"/>
    <p:sldId id="1000" r:id="rId153"/>
    <p:sldId id="449" r:id="rId154"/>
    <p:sldId id="452" r:id="rId155"/>
    <p:sldId id="998" r:id="rId156"/>
    <p:sldId id="601" r:id="rId157"/>
    <p:sldId id="602" r:id="rId158"/>
    <p:sldId id="603" r:id="rId159"/>
    <p:sldId id="604" r:id="rId160"/>
    <p:sldId id="491" r:id="rId161"/>
    <p:sldId id="456" r:id="rId162"/>
    <p:sldId id="737" r:id="rId163"/>
    <p:sldId id="739" r:id="rId164"/>
    <p:sldId id="740" r:id="rId165"/>
    <p:sldId id="741" r:id="rId166"/>
    <p:sldId id="742" r:id="rId167"/>
    <p:sldId id="743" r:id="rId168"/>
    <p:sldId id="744" r:id="rId169"/>
    <p:sldId id="746" r:id="rId170"/>
    <p:sldId id="747" r:id="rId171"/>
    <p:sldId id="748" r:id="rId172"/>
    <p:sldId id="749" r:id="rId173"/>
    <p:sldId id="750" r:id="rId174"/>
    <p:sldId id="751" r:id="rId175"/>
    <p:sldId id="752" r:id="rId176"/>
    <p:sldId id="753" r:id="rId177"/>
    <p:sldId id="754" r:id="rId178"/>
    <p:sldId id="755" r:id="rId179"/>
    <p:sldId id="756" r:id="rId180"/>
    <p:sldId id="765" r:id="rId181"/>
    <p:sldId id="769" r:id="rId182"/>
    <p:sldId id="771" r:id="rId183"/>
    <p:sldId id="772" r:id="rId184"/>
    <p:sldId id="783" r:id="rId185"/>
    <p:sldId id="921" r:id="rId186"/>
    <p:sldId id="925" r:id="rId187"/>
    <p:sldId id="784" r:id="rId188"/>
    <p:sldId id="793" r:id="rId189"/>
    <p:sldId id="798" r:id="rId190"/>
    <p:sldId id="799" r:id="rId191"/>
    <p:sldId id="800" r:id="rId192"/>
    <p:sldId id="803" r:id="rId193"/>
    <p:sldId id="808" r:id="rId194"/>
    <p:sldId id="809" r:id="rId195"/>
    <p:sldId id="810" r:id="rId196"/>
    <p:sldId id="811" r:id="rId197"/>
    <p:sldId id="812" r:id="rId198"/>
    <p:sldId id="1041" r:id="rId199"/>
    <p:sldId id="1040" r:id="rId200"/>
    <p:sldId id="813" r:id="rId201"/>
    <p:sldId id="815" r:id="rId202"/>
    <p:sldId id="816" r:id="rId203"/>
    <p:sldId id="822" r:id="rId204"/>
    <p:sldId id="823" r:id="rId205"/>
    <p:sldId id="827" r:id="rId206"/>
    <p:sldId id="829" r:id="rId207"/>
    <p:sldId id="830" r:id="rId208"/>
    <p:sldId id="831" r:id="rId209"/>
    <p:sldId id="832" r:id="rId210"/>
    <p:sldId id="833" r:id="rId211"/>
    <p:sldId id="834" r:id="rId212"/>
    <p:sldId id="835" r:id="rId213"/>
    <p:sldId id="836" r:id="rId214"/>
    <p:sldId id="837" r:id="rId215"/>
    <p:sldId id="838" r:id="rId216"/>
    <p:sldId id="839" r:id="rId217"/>
    <p:sldId id="842" r:id="rId218"/>
    <p:sldId id="843" r:id="rId219"/>
    <p:sldId id="844" r:id="rId220"/>
    <p:sldId id="846" r:id="rId221"/>
    <p:sldId id="851" r:id="rId222"/>
    <p:sldId id="852" r:id="rId223"/>
    <p:sldId id="969" r:id="rId224"/>
    <p:sldId id="1007" r:id="rId225"/>
    <p:sldId id="970" r:id="rId226"/>
    <p:sldId id="1009" r:id="rId227"/>
    <p:sldId id="973" r:id="rId228"/>
    <p:sldId id="1044" r:id="rId229"/>
    <p:sldId id="971" r:id="rId230"/>
    <p:sldId id="1016" r:id="rId231"/>
    <p:sldId id="1015" r:id="rId232"/>
    <p:sldId id="1011" r:id="rId233"/>
    <p:sldId id="1010" r:id="rId234"/>
    <p:sldId id="1012" r:id="rId235"/>
    <p:sldId id="1013" r:id="rId236"/>
    <p:sldId id="972" r:id="rId237"/>
    <p:sldId id="982" r:id="rId238"/>
    <p:sldId id="980" r:id="rId239"/>
    <p:sldId id="985" r:id="rId240"/>
    <p:sldId id="967" r:id="rId241"/>
    <p:sldId id="891" r:id="rId242"/>
  </p:sldIdLst>
  <p:sldSz cx="9144000" cy="6858000" type="screen4x3"/>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4658" autoAdjust="0"/>
  </p:normalViewPr>
  <p:slideViewPr>
    <p:cSldViewPr>
      <p:cViewPr>
        <p:scale>
          <a:sx n="66" d="100"/>
          <a:sy n="66" d="100"/>
        </p:scale>
        <p:origin x="882" y="66"/>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75" d="100"/>
        <a:sy n="75" d="100"/>
      </p:scale>
      <p:origin x="0" y="-61074"/>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220.xml"/><Relationship Id="rId3" Type="http://schemas.openxmlformats.org/officeDocument/2006/relationships/slide" Target="slides/slide213.xml"/><Relationship Id="rId7" Type="http://schemas.openxmlformats.org/officeDocument/2006/relationships/slide" Target="slides/slide219.xml"/><Relationship Id="rId2" Type="http://schemas.openxmlformats.org/officeDocument/2006/relationships/slide" Target="slides/slide212.xml"/><Relationship Id="rId1" Type="http://schemas.openxmlformats.org/officeDocument/2006/relationships/slide" Target="slides/slide206.xml"/><Relationship Id="rId6" Type="http://schemas.openxmlformats.org/officeDocument/2006/relationships/slide" Target="slides/slide216.xml"/><Relationship Id="rId5" Type="http://schemas.openxmlformats.org/officeDocument/2006/relationships/slide" Target="slides/slide215.xml"/><Relationship Id="rId10" Type="http://schemas.openxmlformats.org/officeDocument/2006/relationships/slide" Target="slides/slide222.xml"/><Relationship Id="rId4" Type="http://schemas.openxmlformats.org/officeDocument/2006/relationships/slide" Target="slides/slide214.xml"/><Relationship Id="rId9" Type="http://schemas.openxmlformats.org/officeDocument/2006/relationships/slide" Target="slides/slide2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team will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D2B5E8B1-66A5-4328-AE05-F1F835465233}" srcId="{A333549E-C57A-41D3-B5E7-581E8BB96088}" destId="{2305AC95-6531-47CA-B2D3-A42AE88A1126}" srcOrd="3" destOrd="0" parTransId="{B9D465D2-73EE-4F62-9FC0-F3F99E899082}" sibTransId="{8F5BCCC1-8451-46AC-9C21-A55965D61C9D}"/>
    <dgm:cxn modelId="{91C2389D-9653-43D6-BA41-CBAEB3793620}" type="presOf" srcId="{D5851AC5-A732-481C-AD85-8CB0FE459D10}" destId="{1AD01293-9483-4B71-8CD9-C025D2408D97}" srcOrd="0" destOrd="0" presId="urn:microsoft.com/office/officeart/2005/8/layout/hProcess9"/>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7F6AEA3D-6270-4BC1-986B-8CD724CCC672}" srcId="{A333549E-C57A-41D3-B5E7-581E8BB96088}" destId="{4516C11E-8D87-4CD0-8EB8-D019020686FA}" srcOrd="4" destOrd="0" parTransId="{FEDFBF21-478A-41F4-A674-88E0F682830D}" sibTransId="{4C171E2B-8835-48C2-A54F-2804A9B53C5A}"/>
    <dgm:cxn modelId="{1D4D737C-1A46-42D2-9D76-33E5891EB806}" srcId="{A333549E-C57A-41D3-B5E7-581E8BB96088}" destId="{33F5100B-48D4-459E-9B70-08D0891C9CBD}" srcOrd="0" destOrd="0" parTransId="{0D82A988-C375-40B3-9FE1-DB0E0C14C8DD}" sibTransId="{6D7B4255-D680-471B-A361-4701F5BFFC52}"/>
    <dgm:cxn modelId="{1B81C301-AD6B-4646-8483-BAB85841D7C8}" type="presOf" srcId="{A333549E-C57A-41D3-B5E7-581E8BB96088}" destId="{1C3D8713-0912-4508-8EE0-BD16CC03B90A}"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82DB194D-84BD-43B2-8024-765A49EDC959}" srcId="{A333549E-C57A-41D3-B5E7-581E8BB96088}" destId="{D5851AC5-A732-481C-AD85-8CB0FE459D10}" srcOrd="2" destOrd="0" parTransId="{0ECFD677-A8B3-4DD5-BC4B-C0B81BE5BB66}" sibTransId="{0E4702D4-5B48-43CC-9629-3166EAA419A4}"/>
    <dgm:cxn modelId="{5F3185AC-8610-4FBF-95BF-7E4B36112397}" type="presOf" srcId="{2C96AA64-74AD-4210-AA1C-DC24143095D3}" destId="{5AA8ACA4-8140-4FEB-A55D-C2E191A5FFD8}"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08D51880-8F18-4F04-90CB-7DE404C1E120}" type="presOf" srcId="{230A320A-3E70-4AC6-A56E-2B9C50C879F8}" destId="{3824854D-16C4-4FDC-A11A-42CD5E3F86FA}" srcOrd="0" destOrd="0" presId="urn:microsoft.com/office/officeart/2005/8/layout/process4"/>
    <dgm:cxn modelId="{BA89B748-664C-493C-8380-DDB7A26BE3AF}" type="presOf" srcId="{0078F410-633F-44EC-8E2D-C745FEF11D50}" destId="{6A72D365-05A6-436C-84D9-2C7633908EC4}" srcOrd="0" destOrd="0" presId="urn:microsoft.com/office/officeart/2005/8/layout/process4"/>
    <dgm:cxn modelId="{DC8789DA-C751-465F-BDAC-FC5CD370A2E7}" srcId="{0078F410-633F-44EC-8E2D-C745FEF11D50}" destId="{FB05AE33-2472-49F1-B9EA-C8BB9C8332A6}" srcOrd="5" destOrd="0" parTransId="{D2A10DBB-ABF1-4B89-BE30-6EB8B3DFEB4E}" sibTransId="{7B077D2F-9AEF-4B29-B213-83B5E2ACB9BC}"/>
    <dgm:cxn modelId="{B1C704AC-FFEE-48EE-8A1E-694727D4E3BF}" type="presOf" srcId="{FB05AE33-2472-49F1-B9EA-C8BB9C8332A6}" destId="{D05C638D-B873-415F-AFF8-55B511D186A8}" srcOrd="0" destOrd="0" presId="urn:microsoft.com/office/officeart/2005/8/layout/process4"/>
    <dgm:cxn modelId="{3F14B117-4FDC-47D4-860C-D819D72BE141}" type="presOf" srcId="{E5C2B83C-889F-47A3-A3A4-91A6514D5B6F}" destId="{B50D757F-222E-4FB4-A9FF-F9E251F99F41}"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893F8EF8-F9E2-4AB4-BEC4-F475F6E6D27D}" type="presOf" srcId="{31043E97-A47B-4424-953D-5FD35C56D722}" destId="{C8A66D2F-03A4-4124-9BDB-EBF26A4701C4}" srcOrd="0" destOrd="0" presId="urn:microsoft.com/office/officeart/2005/8/layout/process4"/>
    <dgm:cxn modelId="{F5C21E40-5E41-43D5-9423-2425818736CF}" srcId="{0078F410-633F-44EC-8E2D-C745FEF11D50}" destId="{FE8579EE-FFE6-4A22-B80F-A0B7E690D75E}" srcOrd="2" destOrd="0" parTransId="{74BC1F2B-29A5-4050-8296-1B2CAC0DA7B0}" sibTransId="{B69937D2-ED86-445F-9B3A-DBEE3BC14675}"/>
    <dgm:cxn modelId="{0FD443CE-F108-4842-A86C-422D1D5F9AFE}" srcId="{0078F410-633F-44EC-8E2D-C745FEF11D50}" destId="{F8B6CB55-B8C5-4F16-B2AA-CDBF57CD6A32}" srcOrd="1" destOrd="0" parTransId="{1A5C1434-BF66-44E5-8940-04F9F6D1C59F}" sibTransId="{25B41DD8-BBD2-4D37-B257-9F2DBB7326CF}"/>
    <dgm:cxn modelId="{23A06FC8-1C71-496A-AF5D-EB240F37903A}" srcId="{0078F410-633F-44EC-8E2D-C745FEF11D50}" destId="{E5C2B83C-889F-47A3-A3A4-91A6514D5B6F}" srcOrd="3" destOrd="0" parTransId="{638928AF-7E44-45A5-9257-85C70A0893A9}" sibTransId="{42D519B5-6BD8-4873-B8C6-DCEB3E35D200}"/>
    <dgm:cxn modelId="{3AAC43A5-A8B2-4258-A534-1C6DF280A37F}" type="presOf" srcId="{FE8579EE-FFE6-4A22-B80F-A0B7E690D75E}" destId="{73B993CD-9135-4460-ADED-31337358CA1A}"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5035353C-8818-491D-9231-B04A2C093FE9}" srcId="{0078F410-633F-44EC-8E2D-C745FEF11D50}" destId="{230A320A-3E70-4AC6-A56E-2B9C50C879F8}" srcOrd="0" destOrd="0" parTransId="{A8A93FD0-254D-4465-AD2C-DDB1962FB0D2}" sibTransId="{674B4B5B-4DE5-4162-85D5-BBEB840F4D63}"/>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E5A06EB-B797-4D47-A46C-B3A551F1CE4B}" srcId="{54F31045-DB41-489F-BE01-3DB81EAC9699}" destId="{0E7A6C51-A9C1-4B5B-B04C-024B4EFD54B0}" srcOrd="2" destOrd="0" parTransId="{3153FA41-64BE-43C5-998E-315AB7E1A1FE}" sibTransId="{B14DDB5D-A917-4855-A9CD-6DEAC78340A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7E3A67B6-0851-46B3-9764-206F6945F113}" srcId="{54F31045-DB41-489F-BE01-3DB81EAC9699}" destId="{0816A4CB-1FF2-46AC-B6E3-EE72F4F12825}" srcOrd="4" destOrd="0" parTransId="{F352DFEE-CF98-4936-A32A-7DB767EF8E01}" sibTransId="{D98F403B-D325-4CEF-83EF-1D9911F14DF2}"/>
    <dgm:cxn modelId="{10DD87DE-180D-413F-9217-790A605C83E1}" srcId="{54F31045-DB41-489F-BE01-3DB81EAC9699}" destId="{C83CB6EA-8162-42C2-BDDD-7C08090417BA}" srcOrd="5" destOrd="0" parTransId="{2003F550-4937-4447-93CA-6199D53B1C28}" sibTransId="{3F16BA90-44C8-4B1B-AB08-95725091DA05}"/>
    <dgm:cxn modelId="{82E1F68F-DBA5-4A76-B7E8-0C569D4BD1FB}" srcId="{54F31045-DB41-489F-BE01-3DB81EAC9699}" destId="{546B5109-1B2F-463F-8A0C-71D542F4E9D2}" srcOrd="3" destOrd="0" parTransId="{12D0AD0A-1B63-4E48-912E-3C539CE440E6}" sibTransId="{8B19E1BE-BA64-49B3-AB32-5275ABCB16DC}"/>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FD491FC3-CB17-452B-A1D9-BFFBA2F30DCD}" type="presOf" srcId="{546B5109-1B2F-463F-8A0C-71D542F4E9D2}" destId="{E20B0CB9-2AB2-4AB9-9F33-2DE6A36BE41F}" srcOrd="0" destOrd="0" presId="urn:microsoft.com/office/officeart/2005/8/layout/hProcess9"/>
    <dgm:cxn modelId="{4ADE870A-DAF5-4D51-8D40-1E79AADD662B}" srcId="{54F31045-DB41-489F-BE01-3DB81EAC9699}" destId="{A34A89DC-75AA-4EEF-8BFF-E2DCBDCD5436}" srcOrd="1" destOrd="0" parTransId="{4F825DFA-679C-4B3E-BB94-05E37F714580}" sibTransId="{27EE1551-C96A-4318-8D5B-2F5A90F79AFC}"/>
    <dgm:cxn modelId="{998A3324-4A64-47B8-AA76-0CDFC93F3599}" srcId="{54F31045-DB41-489F-BE01-3DB81EAC9699}" destId="{B2834773-F838-4929-B8DC-7BB636A54E5C}" srcOrd="0" destOrd="0" parTransId="{0F5DB7B0-1A9C-485E-8140-16C886471A58}" sibTransId="{2243DE20-0F62-4C82-801A-8D59F1B68C57}"/>
    <dgm:cxn modelId="{C299111B-D214-46BD-AFC6-533148748206}" type="presOf" srcId="{B2834773-F838-4929-B8DC-7BB636A54E5C}" destId="{001B242D-1A0E-4C17-B78C-F40CE98E3EEE}" srcOrd="0" destOrd="0" presId="urn:microsoft.com/office/officeart/2005/8/layout/hProcess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9DD06ED9-5C89-4BB2-AAE5-0BE83E1348F8}" srcId="{0BE3AFB1-0302-4943-9BB2-4A12F780E408}" destId="{F9FA1D83-1CFC-469E-8F64-9CC9E4184D78}" srcOrd="3" destOrd="0" parTransId="{A4EEE85D-BA12-4DD7-B446-5BBAEBAB9CE5}" sibTransId="{4F4276D0-4488-4C16-9B13-567A358B5F59}"/>
    <dgm:cxn modelId="{187FF304-FDCF-42B3-811D-62EE09437BCC}" srcId="{0BE3AFB1-0302-4943-9BB2-4A12F780E408}" destId="{D0BD892E-784E-4C7D-9F7F-A28BDFD2A479}" srcOrd="2" destOrd="0" parTransId="{DAFE59AA-6EE2-453F-A3D2-50424EE42B7D}" sibTransId="{E23751F0-C466-40B8-8B65-EE80E3B4B5E6}"/>
    <dgm:cxn modelId="{8304B4ED-DF64-4DDB-97CD-71FD4718C447}" srcId="{0BE3AFB1-0302-4943-9BB2-4A12F780E408}" destId="{CBB3180B-F12C-4687-B973-2042FBD986D3}" srcOrd="1" destOrd="0" parTransId="{63F19105-5679-4164-B24E-687EAB663C91}" sibTransId="{9EFC4FB7-65F2-4202-806E-3233CD46961E}"/>
    <dgm:cxn modelId="{D6F4CD7B-00A4-419F-881A-2EBF816AA99D}" type="presOf" srcId="{CBB3180B-F12C-4687-B973-2042FBD986D3}" destId="{9BB41FA7-C040-4C0A-8660-D1357B660BDE}" srcOrd="0" destOrd="0" presId="urn:microsoft.com/office/officeart/2005/8/layout/hProcess9"/>
    <dgm:cxn modelId="{FF8FC0C2-603E-49B3-8133-C8E3F76FDB7B}" type="presOf" srcId="{FBF92156-0FF4-4558-86CF-EB8147C2D274}" destId="{0815CD41-9EAF-4C11-BE80-8E71B1CF7BE5}"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6CA33331-A139-4CEE-BAAA-794C99420CB6}" type="presOf" srcId="{0BE3AFB1-0302-4943-9BB2-4A12F780E408}" destId="{9FCDBAD9-0F76-4B14-B506-EF7BB24D799D}"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C6B4F009-324B-4B62-A992-19EAA7419896}" type="presOf" srcId="{F9FA1D83-1CFC-469E-8F64-9CC9E4184D78}" destId="{62E2E538-35EA-4709-B13E-8D21C3597D5A}" srcOrd="0" destOrd="0" presId="urn:microsoft.com/office/officeart/2005/8/layout/hProcess9"/>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09E1847C-5FD9-4828-B533-17DA35B8754D}" type="presOf" srcId="{39881159-93E4-4202-8E42-80CCFB683880}" destId="{9E9E5AAE-4685-41DE-8C4E-BD0763293406}" srcOrd="0" destOrd="5"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7D80BB04-F9D7-4137-8F90-E93A34297639}" type="presOf" srcId="{1A62CDED-FA89-498F-AC0D-800FCD6B31BA}" destId="{9E9E5AAE-4685-41DE-8C4E-BD0763293406}" srcOrd="0" destOrd="12" presId="urn:microsoft.com/office/officeart/2005/8/layout/hList1"/>
    <dgm:cxn modelId="{824E70B9-B6E2-4A2B-ABBA-537B88EF768A}" srcId="{A64BA869-3F1A-4572-BF7D-E89DA949594B}" destId="{88B39BFD-42F9-41A3-BB5F-B958F99034BA}" srcOrd="1" destOrd="0" parTransId="{D61E8792-1E54-42E9-A9CD-0B96CCC157A6}" sibTransId="{837F495E-74D5-4A5B-8D20-55B2E8FCB88F}"/>
    <dgm:cxn modelId="{5DE6511F-991C-4F68-9E74-9AC88501D111}" srcId="{A64BA869-3F1A-4572-BF7D-E89DA949594B}" destId="{F371E9D0-9E5E-4FAC-BDFA-594F27C46A6B}" srcOrd="0" destOrd="0" parTransId="{F55AB3A3-648F-47AE-9595-36D20289658F}" sibTransId="{64A073B5-8121-40EF-B097-4663B5CDBCE5}"/>
    <dgm:cxn modelId="{E5E4A593-9A11-41AF-8CAE-08854B24CAC0}" srcId="{A9117C24-D1E8-4C01-84A1-FE26D9042B84}" destId="{E7787F26-12FC-43B8-86B7-D3E14FFD1DF9}" srcOrd="3" destOrd="0" parTransId="{51477C4E-B51D-4C18-9132-9006940864EA}" sibTransId="{00E82A63-706C-4AF4-BE33-9C5157BF3252}"/>
    <dgm:cxn modelId="{28D03050-1F9A-44B9-9CD5-B13D00C019A3}" type="presOf" srcId="{78595B4F-9CBC-4584-BAEC-F96B653E66E1}" destId="{9E9E5AAE-4685-41DE-8C4E-BD0763293406}" srcOrd="0" destOrd="2" presId="urn:microsoft.com/office/officeart/2005/8/layout/hList1"/>
    <dgm:cxn modelId="{EC29308D-A14F-4EAF-B70B-BB0642493A4B}" type="presOf" srcId="{20E7B2C5-892F-441F-A9B9-10F3841D35B7}" destId="{21D40FE3-574C-4F6D-A809-5472D11A2F83}" srcOrd="0" destOrd="11"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0AAFDE5B-98C1-4DF2-85EC-1672C6B87DB9}" type="presOf" srcId="{11A76963-CC0A-4EE9-9250-3851B9302005}" destId="{9E9E5AAE-4685-41DE-8C4E-BD0763293406}" srcOrd="0" destOrd="4" presId="urn:microsoft.com/office/officeart/2005/8/layout/hList1"/>
    <dgm:cxn modelId="{2B85FD38-CECD-4AFC-9F42-51D9B0D9603B}" srcId="{F371E9D0-9E5E-4FAC-BDFA-594F27C46A6B}" destId="{AC2C3144-67DE-413C-9B95-58C490E0B3EA}" srcOrd="6" destOrd="0" parTransId="{B9FC8F45-6FB7-4ADD-B72A-C18ED95BB79F}" sibTransId="{81521F8B-DF56-43D0-B99C-498B8581414C}"/>
    <dgm:cxn modelId="{3CE16BE4-EC53-43C0-A0B8-4E1C59AB59DC}" type="presOf" srcId="{B3F9D057-854A-4E59-9894-5B721AB65C05}" destId="{9E9E5AAE-4685-41DE-8C4E-BD0763293406}" srcOrd="0" destOrd="11" presId="urn:microsoft.com/office/officeart/2005/8/layout/hList1"/>
    <dgm:cxn modelId="{21D9B574-7A9A-4466-8B5B-BC8FF97E92A8}" type="presOf" srcId="{1F4EAF9C-BBCD-4D39-A77B-DE886F7BFFC3}" destId="{9E9E5AAE-4685-41DE-8C4E-BD0763293406}" srcOrd="0" destOrd="3" presId="urn:microsoft.com/office/officeart/2005/8/layout/hList1"/>
    <dgm:cxn modelId="{3EF25335-B35A-43EB-A274-BECEAF834197}" srcId="{88B39BFD-42F9-41A3-BB5F-B958F99034BA}" destId="{D3F29C93-BB2A-47C4-93A3-1DD3677F4CA9}" srcOrd="0" destOrd="0" parTransId="{EBDF5775-D200-4FFF-B4DA-29A767AD04B9}" sibTransId="{0ADBAE83-5F7E-4F7E-8A8E-3DF6CDBDD332}"/>
    <dgm:cxn modelId="{31AA29F9-A70C-4A5C-95DE-0D95CC81ACFB}" type="presOf" srcId="{23F95000-9F77-42F8-9B1C-722AAC9C7802}" destId="{9E9E5AAE-4685-41DE-8C4E-BD0763293406}" srcOrd="0" destOrd="6" presId="urn:microsoft.com/office/officeart/2005/8/layout/hList1"/>
    <dgm:cxn modelId="{ECE219A5-4925-47FC-AE22-76C314614F43}" type="presOf" srcId="{A64BA869-3F1A-4572-BF7D-E89DA949594B}" destId="{B4192E31-D16F-41E6-A191-6030404E3BEB}" srcOrd="0" destOrd="0" presId="urn:microsoft.com/office/officeart/2005/8/layout/hList1"/>
    <dgm:cxn modelId="{043DA945-59F9-457F-BD1C-A032B77728A4}" type="presOf" srcId="{C2203BBC-6EF4-46BD-B048-6C8DA2CFBDC3}" destId="{D3313866-D004-49A0-9D30-91B46A5E4511}" srcOrd="0" destOrd="0" presId="urn:microsoft.com/office/officeart/2005/8/layout/hList1"/>
    <dgm:cxn modelId="{D9154D43-D4FA-4702-8B37-100BA3112009}" type="presOf" srcId="{2F2723BA-09D8-4DF3-B3FE-077E5D6B4C28}" destId="{21D40FE3-574C-4F6D-A809-5472D11A2F83}" srcOrd="0" destOrd="2"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D9571E06-05AB-4D06-9C17-1B973F899FAD}" type="presOf" srcId="{667AE315-C35D-430D-AE0A-84C5B5CE3355}" destId="{9E9E5AAE-4685-41DE-8C4E-BD0763293406}" srcOrd="0" destOrd="1"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9D5A06B6-4439-4978-A45A-16B15BDB84CC}" srcId="{88B39BFD-42F9-41A3-BB5F-B958F99034BA}" destId="{B0DB3C33-C2CD-4660-BF8E-DE94BFCFCD9E}" srcOrd="1" destOrd="0" parTransId="{85B747F6-6518-4B47-8AC9-088AF572565F}" sibTransId="{2B2AEDB9-8B59-45F5-AD88-D849BA4591F0}"/>
    <dgm:cxn modelId="{D45F5546-D56A-466F-B7C5-E6D1783255DF}" type="presOf" srcId="{DCDD1044-E8D2-43E4-9242-425A3B06393E}" destId="{21D40FE3-574C-4F6D-A809-5472D11A2F83}" srcOrd="0" destOrd="9" presId="urn:microsoft.com/office/officeart/2005/8/layout/hList1"/>
    <dgm:cxn modelId="{A213F23E-CB1D-4A48-98AB-8561FAF60C35}" type="presOf" srcId="{8DAF4E45-F0BC-41E1-A921-F291FD26F8BF}" destId="{65581120-9447-4A53-8433-B3E7E8C11E0E}" srcOrd="0" destOrd="0" presId="urn:microsoft.com/office/officeart/2005/8/layout/hList1"/>
    <dgm:cxn modelId="{DF899688-0BB0-4BDE-8745-F9EF0F8C813F}" srcId="{A9117C24-D1E8-4C01-84A1-FE26D9042B84}" destId="{54797A39-A94C-47E2-9058-3798FFB2B55E}" srcOrd="0" destOrd="0" parTransId="{CFB39D9A-56A0-4FEF-99BC-72CDB1B6D7E0}" sibTransId="{B403C3D5-093E-4170-9045-C1E663C79A72}"/>
    <dgm:cxn modelId="{07E3E5FC-3693-409C-9DA8-37AAE2C09937}" type="presOf" srcId="{17DB3D47-CD28-4063-91FA-8EE946A9E25E}" destId="{9E9E5AAE-4685-41DE-8C4E-BD0763293406}" srcOrd="0" destOrd="13"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B7066A4C-8FA4-498D-A588-6AB4F30866CD}" type="presOf" srcId="{A9117C24-D1E8-4C01-84A1-FE26D9042B84}" destId="{21D40FE3-574C-4F6D-A809-5472D11A2F83}" srcOrd="0" destOrd="0"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5051D048-AB25-4F8D-8278-40583EAAA39A}" type="presOf" srcId="{AC2C3144-67DE-413C-9B95-58C490E0B3EA}" destId="{9E9E5AAE-4685-41DE-8C4E-BD0763293406}" srcOrd="0" destOrd="7" presId="urn:microsoft.com/office/officeart/2005/8/layout/hList1"/>
    <dgm:cxn modelId="{4FA102DE-3948-4A0A-BE5B-0867ADA45CF3}" type="presOf" srcId="{7AD65305-9409-4103-BF6A-2CBC864167A5}" destId="{21D40FE3-574C-4F6D-A809-5472D11A2F83}" srcOrd="0" destOrd="8"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5DF85F3A-BBD6-42F4-A164-035A499D15A6}" type="presOf" srcId="{1877C78A-8CFD-4CCB-B86C-A8EF4F2D42DA}" destId="{21D40FE3-574C-4F6D-A809-5472D11A2F83}" srcOrd="0" destOrd="12"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A441AAC5-E445-4535-82AE-40231B2FCF1E}" type="presOf" srcId="{E7787F26-12FC-43B8-86B7-D3E14FFD1DF9}" destId="{21D40FE3-574C-4F6D-A809-5472D11A2F83}" srcOrd="0" destOrd="4" presId="urn:microsoft.com/office/officeart/2005/8/layout/hList1"/>
    <dgm:cxn modelId="{35A027BA-584E-499B-B931-72B44B8AE78F}" srcId="{C2203BBC-6EF4-46BD-B048-6C8DA2CFBDC3}" destId="{A64BA869-3F1A-4572-BF7D-E89DA949594B}" srcOrd="1" destOrd="0" parTransId="{9EFC6832-60F8-4885-83DC-5DD876F5E7AF}" sibTransId="{6FFE2DC9-D0D7-43E6-972E-604F805A4A4D}"/>
    <dgm:cxn modelId="{C9245A0F-D75C-464B-B219-ABC89E5F33FD}" srcId="{4F154A09-B11E-483F-B9AE-8AD83EC8586E}" destId="{20803A71-930F-4553-90EE-70BE1F9073EE}" srcOrd="3" destOrd="0" parTransId="{17F618D9-548F-4C1C-A14B-FE49DBCF5D3A}" sibTransId="{1D7015CF-DB17-4C7E-AEA3-48EBB95106C6}"/>
    <dgm:cxn modelId="{0BC91D73-DDCC-4AD1-B4E0-D5A92753783C}" srcId="{4F154A09-B11E-483F-B9AE-8AD83EC8586E}" destId="{7AD65305-9409-4103-BF6A-2CBC864167A5}" srcOrd="1" destOrd="0" parTransId="{5EE1A416-3A04-4331-8170-FA376A0EEB15}" sibTransId="{B785ED83-A335-4177-9A41-0B1832127E56}"/>
    <dgm:cxn modelId="{58F0DA88-F12F-420B-A708-82C9E5BED325}" type="presOf" srcId="{D3F29C93-BB2A-47C4-93A3-1DD3677F4CA9}" destId="{9E9E5AAE-4685-41DE-8C4E-BD0763293406}" srcOrd="0" destOrd="9" presId="urn:microsoft.com/office/officeart/2005/8/layout/hList1"/>
    <dgm:cxn modelId="{934A2DAC-4F7E-4849-9BDB-FD2134A4A633}" type="presOf" srcId="{44A3586F-1F92-47C3-9023-D64D24942CAF}" destId="{21D40FE3-574C-4F6D-A809-5472D11A2F83}" srcOrd="0" destOrd="5"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7542A97E-2FE5-4008-8AF7-A6226C0F767B}" type="presOf" srcId="{4F154A09-B11E-483F-B9AE-8AD83EC8586E}" destId="{21D40FE3-574C-4F6D-A809-5472D11A2F83}" srcOrd="0" destOrd="6" presId="urn:microsoft.com/office/officeart/2005/8/layout/hList1"/>
    <dgm:cxn modelId="{1062B2B1-8974-4CE0-BC3A-4DE803A4608C}" type="presOf" srcId="{B0DB3C33-C2CD-4660-BF8E-DE94BFCFCD9E}" destId="{9E9E5AAE-4685-41DE-8C4E-BD0763293406}" srcOrd="0" destOrd="10"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C921C049-A3F3-4987-885E-B93759FA09A1}" srcId="{8DAF4E45-F0BC-41E1-A921-F291FD26F8BF}" destId="{A9117C24-D1E8-4C01-84A1-FE26D9042B84}" srcOrd="0" destOrd="0" parTransId="{90D2A5B2-3F75-46F3-860A-168D54ABC536}" sibTransId="{ED6C47C4-4B2D-4E2C-81AF-A140F1C7708A}"/>
    <dgm:cxn modelId="{45296193-7037-4176-AB76-341FC93556AC}" type="presOf" srcId="{AA18F45A-AD01-46EF-B33F-359945F82F85}" destId="{21D40FE3-574C-4F6D-A809-5472D11A2F83}" srcOrd="0" destOrd="7" presId="urn:microsoft.com/office/officeart/2005/8/layout/hList1"/>
    <dgm:cxn modelId="{B085EE23-2184-4359-BE17-CDCD0BA08905}" srcId="{4F154A09-B11E-483F-B9AE-8AD83EC8586E}" destId="{DCDD1044-E8D2-43E4-9242-425A3B06393E}" srcOrd="2" destOrd="0" parTransId="{3DF4DFDE-077E-4B4D-82A2-3529DDB1FBF2}" sibTransId="{EC9962BA-C4D6-49AD-BD25-A95B6D0495CA}"/>
    <dgm:cxn modelId="{A39A5463-B9E0-4AEE-99A9-ACFC8E8A0DD5}" srcId="{8DAF4E45-F0BC-41E1-A921-F291FD26F8BF}" destId="{4F154A09-B11E-483F-B9AE-8AD83EC8586E}" srcOrd="1" destOrd="0" parTransId="{F68A51FD-0826-4473-8CCD-196D6DCDA38F}" sibTransId="{F02DE755-41F5-463C-AC76-3BB69D06FACC}"/>
    <dgm:cxn modelId="{E310C951-F714-4D6A-81CF-E14DF822EDAC}" srcId="{A9117C24-D1E8-4C01-84A1-FE26D9042B84}" destId="{2F2723BA-09D8-4DF3-B3FE-077E5D6B4C28}" srcOrd="1" destOrd="0" parTransId="{6CE230CB-950F-4F39-A94F-B142BDD271FF}" sibTransId="{D0ED3319-5CDB-4428-A505-53ABD7557187}"/>
    <dgm:cxn modelId="{5F26E9C0-B2ED-40CF-84B4-E9FFE8836289}" srcId="{A9117C24-D1E8-4C01-84A1-FE26D9042B84}" destId="{44A3586F-1F92-47C3-9023-D64D24942CAF}" srcOrd="4" destOrd="0" parTransId="{294D5925-C37D-4291-8A4C-A1F397C08AF8}" sibTransId="{643FEBE4-DE97-43DC-8E9A-02F782AB44CE}"/>
    <dgm:cxn modelId="{3AC191F3-87E7-4646-BFDC-C7CE1CABD701}" type="presOf" srcId="{DCA424C9-519F-44C8-B882-2A7F5286EF1E}" destId="{21D40FE3-574C-4F6D-A809-5472D11A2F83}" srcOrd="0" destOrd="3" presId="urn:microsoft.com/office/officeart/2005/8/layout/hList1"/>
    <dgm:cxn modelId="{9E7A8B02-AA2D-41DD-B7C0-B970738328D6}" type="presOf" srcId="{88B39BFD-42F9-41A3-BB5F-B958F99034BA}" destId="{9E9E5AAE-4685-41DE-8C4E-BD0763293406}" srcOrd="0" destOrd="8" presId="urn:microsoft.com/office/officeart/2005/8/layout/hList1"/>
    <dgm:cxn modelId="{81AA660F-207B-4ACA-967F-93725F30A0A5}" type="presOf" srcId="{A4266202-10BB-4176-A7CA-FE0248B20A46}" destId="{21D40FE3-574C-4F6D-A809-5472D11A2F83}" srcOrd="0" destOrd="13" presId="urn:microsoft.com/office/officeart/2005/8/layout/hList1"/>
    <dgm:cxn modelId="{2D4CA909-0B1B-4CBA-9C35-092A7238660F}" srcId="{88B39BFD-42F9-41A3-BB5F-B958F99034BA}" destId="{1A62CDED-FA89-498F-AC0D-800FCD6B31BA}" srcOrd="3" destOrd="0" parTransId="{EB025B8A-7A4A-4C00-B263-4884A10CDCAF}" sibTransId="{A5A14E0C-D3C4-4177-B008-70F8D2CE3F5E}"/>
    <dgm:cxn modelId="{376C35D3-3EA6-4E60-8D64-97F17F28F10C}" type="presOf" srcId="{20803A71-930F-4553-90EE-70BE1F9073EE}" destId="{21D40FE3-574C-4F6D-A809-5472D11A2F83}" srcOrd="0" destOrd="10" presId="urn:microsoft.com/office/officeart/2005/8/layout/hList1"/>
    <dgm:cxn modelId="{588558A4-C9F3-4414-BCAF-395A9A0801FA}" srcId="{4F154A09-B11E-483F-B9AE-8AD83EC8586E}" destId="{1877C78A-8CFD-4CCB-B86C-A8EF4F2D42DA}" srcOrd="5" destOrd="0" parTransId="{5BDA1E91-8FDD-4BD7-A349-5ED10CD93E5E}" sibTransId="{ABC40342-864C-48B8-B772-5B56365988A4}"/>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8080C4F-2830-4226-BAFA-3400739F5C04}" srcId="{F371E9D0-9E5E-4FAC-BDFA-594F27C46A6B}" destId="{23F95000-9F77-42F8-9B1C-722AAC9C7802}" srcOrd="5" destOrd="0" parTransId="{DE30D713-3DC3-4AB0-A1BC-EA7530D1EABE}" sibTransId="{4AA0799F-3AD7-4405-8100-0BD41105A8BF}"/>
    <dgm:cxn modelId="{84892BF0-1EC0-4C27-9618-4BD100010885}" type="presOf" srcId="{54797A39-A94C-47E2-9058-3798FFB2B55E}" destId="{21D40FE3-574C-4F6D-A809-5472D11A2F83}" srcOrd="0" destOrd="1" presId="urn:microsoft.com/office/officeart/2005/8/layout/hList1"/>
    <dgm:cxn modelId="{2E508211-CAB7-4E4A-9BDB-9BC14B90E7C5}" srcId="{C2203BBC-6EF4-46BD-B048-6C8DA2CFBDC3}" destId="{8DAF4E45-F0BC-41E1-A921-F291FD26F8BF}" srcOrd="0" destOrd="0" parTransId="{CA93136E-9851-4055-B1B2-550CDFC7B700}" sibTransId="{C4A83763-9434-4BE0-932B-DB916525ADC8}"/>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841789" custLinFactY="-47454" custLinFactNeighborX="419" custLinFactNeighborY="-1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857879" custLinFactY="-108659" custLinFactNeighborX="-44" custLinFactNeighborY="-200000"/>
      <dgm:spPr/>
    </dgm:pt>
  </dgm:ptLst>
  <dgm:cxnLst>
    <dgm:cxn modelId="{2DF904C4-7454-42DF-AC59-30356B70BEE1}" type="presOf" srcId="{A608DAC5-3583-4630-82C7-A884B7629DA4}" destId="{48E9637D-497F-4A6B-9BEF-B681D35F4CDE}" srcOrd="0" destOrd="0" presId="urn:microsoft.com/office/officeart/2005/8/layout/process4"/>
    <dgm:cxn modelId="{819B4F3E-4B46-489A-80D1-084032FAA4A1}" type="presOf" srcId="{D51CFE73-9D43-49A1-BFE5-3AA67A2103AE}" destId="{67E22716-198F-4619-93E4-2F290B22F85D}"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2BB0E83-5522-4BDF-AEBF-7C2D11BE86B4}" srcId="{D51CFE73-9D43-49A1-BFE5-3AA67A2103AE}" destId="{A608DAC5-3583-4630-82C7-A884B7629DA4}" srcOrd="3" destOrd="0" parTransId="{A904AD94-B81C-456D-824C-3F977BA320FE}" sibTransId="{4C8A3B06-9A8A-4E10-96DD-14060B152468}"/>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6E7747C9-A7D8-42AF-8CA5-F7A7B7E0C836}" type="presOf" srcId="{7BDBD7E6-4EB0-410A-9992-6344DA927BAA}" destId="{1C84AC73-079C-4B41-95C3-D38EEEC4239E}" srcOrd="0" destOrd="0" presId="urn:microsoft.com/office/officeart/2005/8/layout/process4"/>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custT="1"/>
      <dgm:spPr/>
      <dgm:t>
        <a:bodyPr/>
        <a:lstStyle/>
        <a:p>
          <a:pPr algn="l" rtl="0"/>
          <a:r>
            <a:rPr lang="en-US" sz="1600" dirty="0"/>
            <a:t>Phase1</a:t>
          </a:r>
        </a:p>
      </dgm:t>
    </dgm:pt>
    <dgm:pt modelId="{3CE04C94-F51E-4C3D-AD29-A104A9D974D0}" type="parTrans" cxnId="{238B851B-38FD-40C3-8B2C-0764B05B439D}">
      <dgm:prSet/>
      <dgm:spPr/>
      <dgm:t>
        <a:bodyPr/>
        <a:lstStyle/>
        <a:p>
          <a:endParaRPr lang="en-US" sz="1200"/>
        </a:p>
      </dgm:t>
    </dgm:pt>
    <dgm:pt modelId="{1117FD35-9C24-4A78-949C-B8693400B2C0}" type="sibTrans" cxnId="{238B851B-38FD-40C3-8B2C-0764B05B439D}">
      <dgm:prSet/>
      <dgm:spPr/>
      <dgm:t>
        <a:bodyPr/>
        <a:lstStyle/>
        <a:p>
          <a:endParaRPr lang="en-US" sz="1200"/>
        </a:p>
      </dgm:t>
    </dgm:pt>
    <dgm:pt modelId="{531C7028-F934-4489-AF22-F982AE853737}">
      <dgm:prSet custT="1"/>
      <dgm:spPr/>
      <dgm:t>
        <a:bodyPr/>
        <a:lstStyle/>
        <a:p>
          <a:pPr algn="l" rtl="0"/>
          <a:r>
            <a:rPr lang="en-US" sz="1600" dirty="0"/>
            <a:t>Phase2</a:t>
          </a:r>
        </a:p>
      </dgm:t>
    </dgm:pt>
    <dgm:pt modelId="{B4434136-9FEF-4381-A22A-93982923B307}" type="parTrans" cxnId="{ED564931-BDE3-40AA-8530-562160124B16}">
      <dgm:prSet/>
      <dgm:spPr/>
      <dgm:t>
        <a:bodyPr/>
        <a:lstStyle/>
        <a:p>
          <a:endParaRPr lang="en-US" sz="1200"/>
        </a:p>
      </dgm:t>
    </dgm:pt>
    <dgm:pt modelId="{BD604E28-DEB4-4969-9C6A-238100E8FECA}" type="sibTrans" cxnId="{ED564931-BDE3-40AA-8530-562160124B16}">
      <dgm:prSet/>
      <dgm:spPr/>
      <dgm:t>
        <a:bodyPr/>
        <a:lstStyle/>
        <a:p>
          <a:endParaRPr lang="en-US" sz="1200"/>
        </a:p>
      </dgm:t>
    </dgm:pt>
    <dgm:pt modelId="{5ACF85EB-C5E6-4ADA-876C-16531F0DC2AD}">
      <dgm:prSet custT="1"/>
      <dgm:spPr/>
      <dgm:t>
        <a:bodyPr/>
        <a:lstStyle/>
        <a:p>
          <a:pPr algn="l" rtl="0"/>
          <a:r>
            <a:rPr lang="en-US" sz="1600" dirty="0"/>
            <a:t>Phase3</a:t>
          </a:r>
        </a:p>
      </dgm:t>
    </dgm:pt>
    <dgm:pt modelId="{82AA24E3-6C9D-4E69-8B2E-BD482933053F}" type="parTrans" cxnId="{8B016160-1482-49C2-B9D1-87F597169AFA}">
      <dgm:prSet/>
      <dgm:spPr/>
      <dgm:t>
        <a:bodyPr/>
        <a:lstStyle/>
        <a:p>
          <a:endParaRPr lang="en-US" sz="1200"/>
        </a:p>
      </dgm:t>
    </dgm:pt>
    <dgm:pt modelId="{2A7C3F67-A9B5-480D-91CE-4F6EB00BE052}" type="sibTrans" cxnId="{8B016160-1482-49C2-B9D1-87F597169AFA}">
      <dgm:prSet/>
      <dgm:spPr/>
      <dgm:t>
        <a:bodyPr/>
        <a:lstStyle/>
        <a:p>
          <a:endParaRPr lang="en-US" sz="1200"/>
        </a:p>
      </dgm:t>
    </dgm:pt>
    <dgm:pt modelId="{8CC906BE-B374-492E-B36A-9CF98289570D}">
      <dgm:prSet custT="1"/>
      <dgm:spPr/>
      <dgm:t>
        <a:bodyPr/>
        <a:lstStyle/>
        <a:p>
          <a:pPr algn="l" rtl="0"/>
          <a:r>
            <a:rPr lang="en-US" sz="1600" dirty="0"/>
            <a:t>Phase4</a:t>
          </a:r>
        </a:p>
      </dgm:t>
    </dgm:pt>
    <dgm:pt modelId="{14D892C1-1BB2-43DA-93BF-CBA2E77B1B9A}" type="parTrans" cxnId="{BF6610BE-CB8E-44E3-AA4D-2EDAA4DE7D55}">
      <dgm:prSet/>
      <dgm:spPr/>
      <dgm:t>
        <a:bodyPr/>
        <a:lstStyle/>
        <a:p>
          <a:endParaRPr lang="en-US" sz="1200"/>
        </a:p>
      </dgm:t>
    </dgm:pt>
    <dgm:pt modelId="{146113D9-61D1-48AE-BB20-71515175A6E6}" type="sibTrans" cxnId="{BF6610BE-CB8E-44E3-AA4D-2EDAA4DE7D55}">
      <dgm:prSet/>
      <dgm:spPr/>
      <dgm:t>
        <a:bodyPr/>
        <a:lstStyle/>
        <a:p>
          <a:endParaRPr lang="en-US" sz="1200"/>
        </a:p>
      </dgm:t>
    </dgm:pt>
    <dgm:pt modelId="{9A050D65-2F10-4519-BFF2-1B3673BC80E2}">
      <dgm:prSet custT="1"/>
      <dgm:spPr/>
      <dgm:t>
        <a:bodyPr/>
        <a:lstStyle/>
        <a:p>
          <a:pPr algn="l" rtl="0"/>
          <a:r>
            <a:rPr lang="en-US" sz="1600" dirty="0"/>
            <a:t>Phase5</a:t>
          </a:r>
        </a:p>
      </dgm:t>
    </dgm:pt>
    <dgm:pt modelId="{0CC35757-4E53-4589-A247-13D8402A2CDB}" type="parTrans" cxnId="{AFCDA2F2-E500-4051-B3B6-24218060C0B0}">
      <dgm:prSet/>
      <dgm:spPr/>
      <dgm:t>
        <a:bodyPr/>
        <a:lstStyle/>
        <a:p>
          <a:endParaRPr lang="en-US" sz="1200"/>
        </a:p>
      </dgm:t>
    </dgm:pt>
    <dgm:pt modelId="{91CC6A59-F7A1-4F7B-8BD4-6F3DA314224C}" type="sibTrans" cxnId="{AFCDA2F2-E500-4051-B3B6-24218060C0B0}">
      <dgm:prSet/>
      <dgm:spPr/>
      <dgm:t>
        <a:bodyPr/>
        <a:lstStyle/>
        <a:p>
          <a:endParaRPr lang="en-US" sz="1200"/>
        </a:p>
      </dgm:t>
    </dgm:pt>
    <dgm:pt modelId="{4C63F574-523D-4052-8C74-C6C9B536DDF2}">
      <dgm:prSet custT="1"/>
      <dgm:spPr/>
      <dgm:t>
        <a:bodyPr/>
        <a:lstStyle/>
        <a:p>
          <a:pPr rtl="0"/>
          <a:r>
            <a:rPr lang="en-US" sz="1400" dirty="0"/>
            <a:t>Define</a:t>
          </a:r>
        </a:p>
      </dgm:t>
    </dgm:pt>
    <dgm:pt modelId="{E008BC5D-E91E-466C-8A0E-5A3EAFAE714E}" type="parTrans" cxnId="{B4A9876B-6E0C-4C4C-94D3-B56F4AD274AA}">
      <dgm:prSet/>
      <dgm:spPr/>
      <dgm:t>
        <a:bodyPr/>
        <a:lstStyle/>
        <a:p>
          <a:endParaRPr lang="en-US" sz="1200"/>
        </a:p>
      </dgm:t>
    </dgm:pt>
    <dgm:pt modelId="{88B02C41-4D36-4917-BACB-A8FD408AF7BB}" type="sibTrans" cxnId="{B4A9876B-6E0C-4C4C-94D3-B56F4AD274AA}">
      <dgm:prSet/>
      <dgm:spPr/>
      <dgm:t>
        <a:bodyPr/>
        <a:lstStyle/>
        <a:p>
          <a:endParaRPr lang="en-US" sz="1200"/>
        </a:p>
      </dgm:t>
    </dgm:pt>
    <dgm:pt modelId="{CAB9AF16-4841-457F-BA39-3C0211C4D59F}">
      <dgm:prSet custT="1"/>
      <dgm:spPr/>
      <dgm:t>
        <a:bodyPr/>
        <a:lstStyle/>
        <a:p>
          <a:pPr rtl="0"/>
          <a:r>
            <a:rPr lang="en-US" sz="1400" dirty="0"/>
            <a:t>Design</a:t>
          </a:r>
        </a:p>
      </dgm:t>
    </dgm:pt>
    <dgm:pt modelId="{751DC7DC-F95B-4BC7-B346-2A8BFE14B615}" type="parTrans" cxnId="{C45840C9-4F60-4BFC-BD19-5E856448576B}">
      <dgm:prSet/>
      <dgm:spPr/>
      <dgm:t>
        <a:bodyPr/>
        <a:lstStyle/>
        <a:p>
          <a:endParaRPr lang="en-US" sz="1200"/>
        </a:p>
      </dgm:t>
    </dgm:pt>
    <dgm:pt modelId="{17126211-F375-4C8A-8974-FDEE6058F4E7}" type="sibTrans" cxnId="{C45840C9-4F60-4BFC-BD19-5E856448576B}">
      <dgm:prSet/>
      <dgm:spPr/>
      <dgm:t>
        <a:bodyPr/>
        <a:lstStyle/>
        <a:p>
          <a:endParaRPr lang="en-US" sz="1200"/>
        </a:p>
      </dgm:t>
    </dgm:pt>
    <dgm:pt modelId="{80E2C1E8-BBAD-4F87-A584-5A3BC983AF6E}">
      <dgm:prSet custT="1"/>
      <dgm:spPr/>
      <dgm:t>
        <a:bodyPr/>
        <a:lstStyle/>
        <a:p>
          <a:pPr rtl="0"/>
          <a:r>
            <a:rPr lang="en-US" sz="1400" dirty="0"/>
            <a:t>Develop</a:t>
          </a:r>
        </a:p>
      </dgm:t>
    </dgm:pt>
    <dgm:pt modelId="{7D90261C-A224-48F9-A445-6132DC92B218}" type="parTrans" cxnId="{4A58F6A3-7617-4667-AB6D-C9ED35446575}">
      <dgm:prSet/>
      <dgm:spPr/>
      <dgm:t>
        <a:bodyPr/>
        <a:lstStyle/>
        <a:p>
          <a:endParaRPr lang="en-US" sz="1200"/>
        </a:p>
      </dgm:t>
    </dgm:pt>
    <dgm:pt modelId="{2FF33A68-7F96-441E-87A0-809ACC5D0DC0}" type="sibTrans" cxnId="{4A58F6A3-7617-4667-AB6D-C9ED35446575}">
      <dgm:prSet/>
      <dgm:spPr/>
      <dgm:t>
        <a:bodyPr/>
        <a:lstStyle/>
        <a:p>
          <a:endParaRPr lang="en-US" sz="1200"/>
        </a:p>
      </dgm:t>
    </dgm:pt>
    <dgm:pt modelId="{E4A35909-BF15-4408-8CE6-B039DE32E7EC}">
      <dgm:prSet custT="1"/>
      <dgm:spPr/>
      <dgm:t>
        <a:bodyPr/>
        <a:lstStyle/>
        <a:p>
          <a:pPr rtl="0"/>
          <a:r>
            <a:rPr lang="en-US" sz="1400" dirty="0"/>
            <a:t>Test</a:t>
          </a:r>
        </a:p>
      </dgm:t>
    </dgm:pt>
    <dgm:pt modelId="{B1AB2C3E-3B28-4C26-9985-F7BE29DDBBDC}" type="parTrans" cxnId="{2670CE87-3292-40A7-8016-82AA359EB7D5}">
      <dgm:prSet/>
      <dgm:spPr/>
      <dgm:t>
        <a:bodyPr/>
        <a:lstStyle/>
        <a:p>
          <a:endParaRPr lang="en-US" sz="1200"/>
        </a:p>
      </dgm:t>
    </dgm:pt>
    <dgm:pt modelId="{82EBF904-978B-48E5-BEAD-CE0ED151DEF9}" type="sibTrans" cxnId="{2670CE87-3292-40A7-8016-82AA359EB7D5}">
      <dgm:prSet/>
      <dgm:spPr/>
      <dgm:t>
        <a:bodyPr/>
        <a:lstStyle/>
        <a:p>
          <a:endParaRPr lang="en-US" sz="1200"/>
        </a:p>
      </dgm:t>
    </dgm:pt>
    <dgm:pt modelId="{AC1FA38B-1A0E-49F8-B328-2FD04A6CFEE0}">
      <dgm:prSet custT="1"/>
      <dgm:spPr/>
      <dgm:t>
        <a:bodyPr/>
        <a:lstStyle/>
        <a:p>
          <a:pPr rtl="0"/>
          <a:r>
            <a:rPr lang="en-US" sz="1400" dirty="0"/>
            <a:t>Deploy</a:t>
          </a:r>
        </a:p>
      </dgm:t>
    </dgm:pt>
    <dgm:pt modelId="{4D69D291-DBE3-4EE1-B015-9FEF808D10F8}" type="parTrans" cxnId="{A15BB496-305D-4692-905E-575A6AEFBC7E}">
      <dgm:prSet/>
      <dgm:spPr/>
      <dgm:t>
        <a:bodyPr/>
        <a:lstStyle/>
        <a:p>
          <a:endParaRPr lang="en-US" sz="1200"/>
        </a:p>
      </dgm:t>
    </dgm:pt>
    <dgm:pt modelId="{2F21BCB7-E6D7-42D5-8079-FB8BC09CCA3B}" type="sibTrans" cxnId="{A15BB496-305D-4692-905E-575A6AEFBC7E}">
      <dgm:prSet/>
      <dgm:spPr/>
      <dgm:t>
        <a:bodyPr/>
        <a:lstStyle/>
        <a:p>
          <a:endParaRPr lang="en-US" sz="1200"/>
        </a:p>
      </dgm:t>
    </dgm:pt>
    <dgm:pt modelId="{38F08F05-A099-4529-BBBF-F244A5F56F0B}">
      <dgm:prSet custT="1"/>
      <dgm:spPr/>
      <dgm:t>
        <a:bodyPr/>
        <a:lstStyle/>
        <a:p>
          <a:pPr algn="l" rtl="0"/>
          <a:r>
            <a:rPr lang="en-US" sz="1050" b="1" dirty="0"/>
            <a:t>$</a:t>
          </a:r>
        </a:p>
      </dgm:t>
    </dgm:pt>
    <dgm:pt modelId="{2AA9E3CC-B431-4A3F-9262-FE2D37CDD71F}" type="parTrans" cxnId="{8F7809A7-D4BA-42FA-9F07-394483FD31B6}">
      <dgm:prSet/>
      <dgm:spPr/>
      <dgm:t>
        <a:bodyPr/>
        <a:lstStyle/>
        <a:p>
          <a:endParaRPr lang="en-US" sz="1200"/>
        </a:p>
      </dgm:t>
    </dgm:pt>
    <dgm:pt modelId="{65F6A5E8-D576-4D2A-8819-88F10FADE8B1}" type="sibTrans" cxnId="{8F7809A7-D4BA-42FA-9F07-394483FD31B6}">
      <dgm:prSet/>
      <dgm:spPr/>
      <dgm:t>
        <a:bodyPr/>
        <a:lstStyle/>
        <a:p>
          <a:endParaRPr lang="en-US" sz="1200"/>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custLinFactNeighborX="-138" custLinFactNeighborY="-2529">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custLinFactNeighborX="-138" custLinFactNeighborY="-2529">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custLinFactNeighborX="-138" custLinFactNeighborY="-2529">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custLinFactNeighborX="-245" custLinFactNeighborY="-2529">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018FBCAC-5F0B-4E71-A56B-65EAAEB5B126}" type="presOf" srcId="{E8180231-AE79-4C58-AF45-98607377A410}" destId="{61589D4C-0314-451B-A1A2-C768FDAF69E5}"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E65DE5B8-A5C3-400D-8B31-81AD580245AE}"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EB8E5E1C-4E77-4F5E-8CCE-F21EAC1BE13C}" srcId="{D833CE33-4397-4DEC-BFA4-DC31B8D8E799}" destId="{02E595AB-6D1F-47F3-B130-D1EDF462BC81}" srcOrd="6" destOrd="0" parTransId="{4D52D23D-86A4-480E-A122-5B7D369E817D}" sibTransId="{F950177C-B94C-4B8C-98CF-E3635830804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4FCF2584-10C0-4790-BD90-FE978C15A298}" type="presOf" srcId="{D833CE33-4397-4DEC-BFA4-DC31B8D8E799}" destId="{729A890B-975E-44E3-9FB6-234BA4B9953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12698B01-9E68-4BD0-89D0-A2A78F4B9867}" type="presOf" srcId="{E0715F02-A62D-4D7B-8D48-4A4B8AD4D6C7}" destId="{3E3E8628-92C5-40B2-8081-05C99237413E}"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28529285-454B-492D-81B2-4DAE7D205D52}" srcId="{E052979C-3622-4DC6-8131-A065E7E00706}" destId="{8AC0A27C-D751-4EB1-A067-728088E6FABB}" srcOrd="2" destOrd="0" parTransId="{16A1E9E4-C638-41F2-B06D-803971255477}" sibTransId="{08FB3E2F-5671-45ED-964D-ABF1BDB1719B}"/>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CF01F7C2-0B6B-429D-9D28-8BC93794B246}" type="presOf" srcId="{7E88C407-0D19-47C4-B016-9B7209F27B11}" destId="{A05E833E-F1B3-4C57-9815-DD1ADC1F0C66}" srcOrd="0" destOrd="0" presId="urn:microsoft.com/office/officeart/2005/8/layout/process1"/>
    <dgm:cxn modelId="{891BDA88-A173-4C9D-8588-CC17F4239910}" type="presOf" srcId="{E0715F02-A62D-4D7B-8D48-4A4B8AD4D6C7}" destId="{1DE98AD8-101A-4F2D-A6C5-7EA319B89585}" srcOrd="1"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AACE3D87-3943-47F2-A2EE-AC285E67B436}" srcId="{E052979C-3622-4DC6-8131-A065E7E00706}" destId="{D94374AD-5465-4880-8C45-EB780184608F}" srcOrd="0" destOrd="0" parTransId="{607ACF19-B207-49D6-A13A-E213125C4F8C}" sibTransId="{7E88C407-0D19-47C4-B016-9B7209F27B11}"/>
    <dgm:cxn modelId="{EF86495D-0CBA-4361-9959-8B41D9DF5788}" type="presOf" srcId="{3F4A1D3D-359E-42B1-9E8E-8ED4E09D2924}" destId="{5DA9AA3D-82D6-4034-9D8D-F0E2A995130A}" srcOrd="0" destOrd="0" presId="urn:microsoft.com/office/officeart/2005/8/layout/process1"/>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80AF0F37-7428-4B28-B26C-23945B6B76EF}" srcId="{D6A5DC7A-F6C5-46EC-98DC-C42E4118F871}" destId="{766EDBC4-91BA-44FF-8716-33B34A181EC4}" srcOrd="3" destOrd="0" parTransId="{05265076-2F81-4AEB-BF0A-B869F6F104D3}" sibTransId="{38B30DFB-D5F4-4E1B-B5A0-C69CB30E1748}"/>
    <dgm:cxn modelId="{F6F62FB3-2348-4BFF-97E0-8AB7A4CE7BB1}" srcId="{D6A5DC7A-F6C5-46EC-98DC-C42E4118F871}" destId="{93467134-E372-4517-9A3C-74435CAB4807}" srcOrd="2" destOrd="0" parTransId="{8D72E24F-C22A-4EED-8032-612CB8023DB7}" sibTransId="{2C96A1F7-DD5E-445F-8D07-7B07087153E7}"/>
    <dgm:cxn modelId="{F11D80E5-9DA7-4D23-92EA-5BC94C40AB4A}" srcId="{D6A5DC7A-F6C5-46EC-98DC-C42E4118F871}" destId="{74B9C966-CE15-4FFE-B5E9-5733F7C58AAE}" srcOrd="1" destOrd="0" parTransId="{14B5DB81-B9DB-4B64-8580-4B1F8E29DF68}" sibTransId="{8190A97B-C4D7-4A36-A51B-FA04FF228D27}"/>
    <dgm:cxn modelId="{B00BF1DF-4E09-467F-A581-83352F50F72F}" type="presOf" srcId="{93467134-E372-4517-9A3C-74435CAB4807}" destId="{5223362F-FD78-4867-885F-F0DD15C9919E}" srcOrd="0"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0FD22821-944C-4003-89C9-8BF90C8CA646}" type="presOf" srcId="{766EDBC4-91BA-44FF-8716-33B34A181EC4}" destId="{1C5D696A-4B72-4C94-8874-C08F654B6D25}"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4A9BD32A-4CE0-4BC8-A0A9-138E9AE886A8}" type="presOf" srcId="{8190A97B-C4D7-4A36-A51B-FA04FF228D27}" destId="{780AD182-E8F3-4AC6-83CC-48BFCE7EEBB4}" srcOrd="0" destOrd="0" presId="urn:microsoft.com/office/officeart/2005/8/layout/process1"/>
    <dgm:cxn modelId="{A98EF8F1-4498-4C91-902A-029B28118F44}" type="presOf" srcId="{179BBDC0-B58D-45CF-9B94-81AA3F47682B}" destId="{601721E1-C274-47A6-98E8-0797967F8764}" srcOrd="0" destOrd="0" presId="urn:microsoft.com/office/officeart/2005/8/layout/process1"/>
    <dgm:cxn modelId="{5CDDF1C8-EACF-42BA-9762-9E0BE8B230EB}" type="presOf" srcId="{8190A97B-C4D7-4A36-A51B-FA04FF228D27}" destId="{994FE427-F76C-4C20-83AA-C9F1EB66C33E}" srcOrd="1" destOrd="0" presId="urn:microsoft.com/office/officeart/2005/8/layout/process1"/>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team will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8"/>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8"/>
        <a:ext cx="8229600" cy="592056"/>
      </dsp:txXfrm>
    </dsp:sp>
    <dsp:sp modelId="{C8A66D2F-03A4-4124-9BDB-EBF26A4701C4}">
      <dsp:nvSpPr>
        <dsp:cNvPr id="0" name=""/>
        <dsp:cNvSpPr/>
      </dsp:nvSpPr>
      <dsp:spPr>
        <a:xfrm rot="10800000">
          <a:off x="0" y="3609225"/>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5"/>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20"/>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20"/>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is ready with prioritized product backlog (prioritization is done based on business value)</a:t>
          </a:r>
        </a:p>
      </dsp:txBody>
      <dsp:txXfrm>
        <a:off x="66502" y="1595862"/>
        <a:ext cx="1187528" cy="1913676"/>
      </dsp:txXfrm>
    </dsp:sp>
    <dsp:sp modelId="{D9B0ABC3-1758-42D8-A3E6-6AD8F60ADB20}">
      <dsp:nvSpPr>
        <dsp:cNvPr id="0" name=""/>
        <dsp:cNvSpPr/>
      </dsp:nvSpPr>
      <dsp:spPr>
        <a:xfrm>
          <a:off x="138407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defined release goals</a:t>
          </a:r>
        </a:p>
      </dsp:txBody>
      <dsp:txXfrm>
        <a:off x="1448315" y="1595862"/>
        <a:ext cx="1187528" cy="1913676"/>
      </dsp:txXfrm>
    </dsp:sp>
    <dsp:sp modelId="{67733882-565C-437A-8041-5CA4755D8842}">
      <dsp:nvSpPr>
        <dsp:cNvPr id="0" name=""/>
        <dsp:cNvSpPr/>
      </dsp:nvSpPr>
      <dsp:spPr>
        <a:xfrm>
          <a:off x="276588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During release planning  product owner picks up only those user stories and features which helps him achieving release goals</a:t>
          </a:r>
        </a:p>
      </dsp:txBody>
      <dsp:txXfrm>
        <a:off x="2830128" y="1595862"/>
        <a:ext cx="1187528" cy="1913676"/>
      </dsp:txXfrm>
    </dsp:sp>
    <dsp:sp modelId="{E20B0CB9-2AB2-4AB9-9F33-2DE6A36BE41F}">
      <dsp:nvSpPr>
        <dsp:cNvPr id="0" name=""/>
        <dsp:cNvSpPr/>
      </dsp:nvSpPr>
      <dsp:spPr>
        <a:xfrm>
          <a:off x="414770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All the selected user stories are pushed into release backlog</a:t>
          </a:r>
        </a:p>
      </dsp:txBody>
      <dsp:txXfrm>
        <a:off x="4211942" y="1595862"/>
        <a:ext cx="1187528" cy="1913676"/>
      </dsp:txXfrm>
    </dsp:sp>
    <dsp:sp modelId="{CFA9E717-2C07-4289-9ABB-D9CDEEEB1F7C}">
      <dsp:nvSpPr>
        <dsp:cNvPr id="0" name=""/>
        <dsp:cNvSpPr/>
      </dsp:nvSpPr>
      <dsp:spPr>
        <a:xfrm>
          <a:off x="552951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t>
          </a:r>
          <a:r>
            <a:rPr lang="en-US" sz="1300" u="sng" kern="1200" dirty="0"/>
            <a:t>size estimated </a:t>
          </a:r>
          <a:r>
            <a:rPr lang="en-US" sz="1300" kern="1200" dirty="0"/>
            <a:t>using agile estimation techniques like story points</a:t>
          </a:r>
        </a:p>
      </dsp:txBody>
      <dsp:txXfrm>
        <a:off x="5593755" y="1595862"/>
        <a:ext cx="1187528" cy="1913676"/>
      </dsp:txXfrm>
    </dsp:sp>
    <dsp:sp modelId="{55A59AF0-37E7-4AD8-A3D8-2B89B47F36DF}">
      <dsp:nvSpPr>
        <dsp:cNvPr id="0" name=""/>
        <dsp:cNvSpPr/>
      </dsp:nvSpPr>
      <dsp:spPr>
        <a:xfrm>
          <a:off x="691132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again prioritized. It helps in creating number of iterations and iteration plan.</a:t>
          </a:r>
        </a:p>
      </dsp:txBody>
      <dsp:txXfrm>
        <a:off x="6975568" y="1595862"/>
        <a:ext cx="1187528" cy="19136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9"/>
        <a:ext cx="1426846" cy="1887782"/>
      </dsp:txXfrm>
    </dsp:sp>
    <dsp:sp modelId="{9BB41FA7-C040-4C0A-8660-D1357B660BDE}">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9"/>
        <a:ext cx="1426846" cy="1887782"/>
      </dsp:txXfrm>
    </dsp:sp>
    <dsp:sp modelId="{F124655F-3D60-4E4C-B413-59F751AC8C0F}">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9"/>
        <a:ext cx="1426846" cy="1887782"/>
      </dsp:txXfrm>
    </dsp:sp>
    <dsp:sp modelId="{62E2E538-35EA-4709-B13E-8D21C3597D5A}">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9"/>
        <a:ext cx="1426846" cy="1887782"/>
      </dsp:txXfrm>
    </dsp:sp>
    <dsp:sp modelId="{1BD09208-C99B-4A8F-B1D1-A97E9C98A55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9"/>
        <a:ext cx="1426846" cy="18877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39"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conformance</a:t>
          </a:r>
        </a:p>
      </dsp:txBody>
      <dsp:txXfrm>
        <a:off x="39" y="258059"/>
        <a:ext cx="3738748" cy="460800"/>
      </dsp:txXfrm>
    </dsp:sp>
    <dsp:sp modelId="{21D40FE3-574C-4F6D-A809-5472D11A2F83}">
      <dsp:nvSpPr>
        <dsp:cNvPr id="0" name=""/>
        <dsp:cNvSpPr/>
      </dsp:nvSpPr>
      <dsp:spPr>
        <a:xfrm>
          <a:off x="39"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Appraisal Costs</a:t>
          </a:r>
        </a:p>
        <a:p>
          <a:pPr marL="342900" lvl="2" indent="-171450" algn="l" defTabSz="711200" rtl="0">
            <a:lnSpc>
              <a:spcPct val="90000"/>
            </a:lnSpc>
            <a:spcBef>
              <a:spcPct val="0"/>
            </a:spcBef>
            <a:spcAft>
              <a:spcPct val="15000"/>
            </a:spcAft>
            <a:buChar char="•"/>
          </a:pPr>
          <a:r>
            <a:rPr lang="en-US" sz="1600" kern="1200" dirty="0"/>
            <a:t>checking &amp; Testing Purchased Goods</a:t>
          </a:r>
        </a:p>
        <a:p>
          <a:pPr marL="342900" lvl="2" indent="-171450" algn="l" defTabSz="711200" rtl="0">
            <a:lnSpc>
              <a:spcPct val="90000"/>
            </a:lnSpc>
            <a:spcBef>
              <a:spcPct val="0"/>
            </a:spcBef>
            <a:spcAft>
              <a:spcPct val="15000"/>
            </a:spcAft>
            <a:buChar char="•"/>
          </a:pPr>
          <a:r>
            <a:rPr lang="en-US" sz="1600" kern="1200" dirty="0"/>
            <a:t>In-process and Final Inspection Testing</a:t>
          </a:r>
        </a:p>
        <a:p>
          <a:pPr marL="342900" lvl="2" indent="-171450" algn="l" defTabSz="711200" rtl="0">
            <a:lnSpc>
              <a:spcPct val="90000"/>
            </a:lnSpc>
            <a:spcBef>
              <a:spcPct val="0"/>
            </a:spcBef>
            <a:spcAft>
              <a:spcPct val="15000"/>
            </a:spcAft>
            <a:buChar char="•"/>
          </a:pPr>
          <a:r>
            <a:rPr lang="en-US" sz="1600" kern="1200" dirty="0"/>
            <a:t>Field Testing</a:t>
          </a:r>
        </a:p>
        <a:p>
          <a:pPr marL="342900" lvl="2" indent="-171450" algn="l" defTabSz="711200" rtl="0">
            <a:lnSpc>
              <a:spcPct val="90000"/>
            </a:lnSpc>
            <a:spcBef>
              <a:spcPct val="0"/>
            </a:spcBef>
            <a:spcAft>
              <a:spcPct val="15000"/>
            </a:spcAft>
            <a:buChar char="•"/>
          </a:pPr>
          <a:r>
            <a:rPr lang="en-US" sz="1600" kern="1200" dirty="0"/>
            <a:t>Product, Process and Service Audits</a:t>
          </a:r>
        </a:p>
        <a:p>
          <a:pPr marL="342900" lvl="2" indent="-171450" algn="l" defTabSz="711200" rtl="0">
            <a:lnSpc>
              <a:spcPct val="90000"/>
            </a:lnSpc>
            <a:spcBef>
              <a:spcPct val="0"/>
            </a:spcBef>
            <a:spcAft>
              <a:spcPct val="15000"/>
            </a:spcAft>
            <a:buChar char="•"/>
          </a:pPr>
          <a:r>
            <a:rPr lang="en-US" sz="1600" kern="1200" dirty="0"/>
            <a:t>Calibration of Measuring and Test Equipment</a:t>
          </a:r>
        </a:p>
        <a:p>
          <a:pPr marL="171450" lvl="1" indent="-171450" algn="l" defTabSz="711200" rtl="0">
            <a:lnSpc>
              <a:spcPct val="90000"/>
            </a:lnSpc>
            <a:spcBef>
              <a:spcPct val="0"/>
            </a:spcBef>
            <a:spcAft>
              <a:spcPct val="15000"/>
            </a:spcAft>
            <a:buChar char="•"/>
          </a:pPr>
          <a:r>
            <a:rPr lang="en-US" sz="1600" kern="1200" dirty="0"/>
            <a:t>Prevention Costs</a:t>
          </a:r>
        </a:p>
        <a:p>
          <a:pPr marL="342900" lvl="2" indent="-171450" algn="l" defTabSz="711200" rtl="0">
            <a:lnSpc>
              <a:spcPct val="90000"/>
            </a:lnSpc>
            <a:spcBef>
              <a:spcPct val="0"/>
            </a:spcBef>
            <a:spcAft>
              <a:spcPct val="15000"/>
            </a:spcAft>
            <a:buChar char="•"/>
          </a:pPr>
          <a:r>
            <a:rPr lang="en-US" sz="1600" kern="1200" dirty="0"/>
            <a:t>Capability Evaluation</a:t>
          </a:r>
        </a:p>
        <a:p>
          <a:pPr marL="342900" lvl="2" indent="-171450" algn="l" defTabSz="711200" rtl="0">
            <a:lnSpc>
              <a:spcPct val="90000"/>
            </a:lnSpc>
            <a:spcBef>
              <a:spcPct val="0"/>
            </a:spcBef>
            <a:spcAft>
              <a:spcPct val="15000"/>
            </a:spcAft>
            <a:buChar char="•"/>
          </a:pPr>
          <a:r>
            <a:rPr lang="en-US" sz="1600" kern="1200" dirty="0"/>
            <a:t>Error Proofing</a:t>
          </a:r>
        </a:p>
        <a:p>
          <a:pPr marL="342900" lvl="2" indent="-171450" algn="l" defTabSz="711200" rtl="0">
            <a:lnSpc>
              <a:spcPct val="90000"/>
            </a:lnSpc>
            <a:spcBef>
              <a:spcPct val="0"/>
            </a:spcBef>
            <a:spcAft>
              <a:spcPct val="15000"/>
            </a:spcAft>
            <a:buChar char="•"/>
          </a:pPr>
          <a:r>
            <a:rPr lang="en-US" sz="1600" kern="1200" dirty="0"/>
            <a:t>Quality Planning</a:t>
          </a:r>
        </a:p>
        <a:p>
          <a:pPr marL="342900" lvl="2" indent="-171450" algn="l" defTabSz="711200" rtl="0">
            <a:lnSpc>
              <a:spcPct val="90000"/>
            </a:lnSpc>
            <a:spcBef>
              <a:spcPct val="0"/>
            </a:spcBef>
            <a:spcAft>
              <a:spcPct val="15000"/>
            </a:spcAft>
            <a:buChar char="•"/>
          </a:pPr>
          <a:r>
            <a:rPr lang="en-US" sz="1600" kern="1200" dirty="0"/>
            <a:t>New Product Review</a:t>
          </a:r>
        </a:p>
        <a:p>
          <a:pPr marL="342900" lvl="2" indent="-171450" algn="l" defTabSz="711200" rtl="0">
            <a:lnSpc>
              <a:spcPct val="90000"/>
            </a:lnSpc>
            <a:spcBef>
              <a:spcPct val="0"/>
            </a:spcBef>
            <a:spcAft>
              <a:spcPct val="15000"/>
            </a:spcAft>
            <a:buChar char="•"/>
          </a:pPr>
          <a:r>
            <a:rPr lang="en-US" sz="1600" kern="1200" dirty="0"/>
            <a:t>Quality Improvement Project</a:t>
          </a:r>
        </a:p>
        <a:p>
          <a:pPr marL="342900" lvl="2" indent="-171450" algn="l" defTabSz="711200" rtl="0">
            <a:lnSpc>
              <a:spcPct val="90000"/>
            </a:lnSpc>
            <a:spcBef>
              <a:spcPct val="0"/>
            </a:spcBef>
            <a:spcAft>
              <a:spcPct val="15000"/>
            </a:spcAft>
            <a:buChar char="•"/>
          </a:pPr>
          <a:r>
            <a:rPr lang="en-US" sz="1600" kern="1200" dirty="0"/>
            <a:t>Quality Education and Training</a:t>
          </a:r>
        </a:p>
        <a:p>
          <a:pPr marL="342900" lvl="2" indent="-171450" algn="l" defTabSz="711200" rtl="0">
            <a:lnSpc>
              <a:spcPct val="90000"/>
            </a:lnSpc>
            <a:spcBef>
              <a:spcPct val="0"/>
            </a:spcBef>
            <a:spcAft>
              <a:spcPct val="15000"/>
            </a:spcAft>
            <a:buChar char="•"/>
          </a:pPr>
          <a:r>
            <a:rPr lang="en-US" sz="1600" kern="1200" dirty="0"/>
            <a:t>Supplier Evaluation</a:t>
          </a:r>
        </a:p>
      </dsp:txBody>
      <dsp:txXfrm>
        <a:off x="39" y="718860"/>
        <a:ext cx="3738748" cy="4128480"/>
      </dsp:txXfrm>
    </dsp:sp>
    <dsp:sp modelId="{B4192E31-D16F-41E6-A191-6030404E3BEB}">
      <dsp:nvSpPr>
        <dsp:cNvPr id="0" name=""/>
        <dsp:cNvSpPr/>
      </dsp:nvSpPr>
      <dsp:spPr>
        <a:xfrm>
          <a:off x="4262212"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nonconformance</a:t>
          </a:r>
        </a:p>
      </dsp:txBody>
      <dsp:txXfrm>
        <a:off x="4262212" y="258059"/>
        <a:ext cx="3738748" cy="460800"/>
      </dsp:txXfrm>
    </dsp:sp>
    <dsp:sp modelId="{9E9E5AAE-4685-41DE-8C4E-BD0763293406}">
      <dsp:nvSpPr>
        <dsp:cNvPr id="0" name=""/>
        <dsp:cNvSpPr/>
      </dsp:nvSpPr>
      <dsp:spPr>
        <a:xfrm>
          <a:off x="4262212"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Internal Failure Costs</a:t>
          </a:r>
        </a:p>
        <a:p>
          <a:pPr marL="342900" lvl="2" indent="-171450" algn="l" defTabSz="711200" rtl="0">
            <a:lnSpc>
              <a:spcPct val="90000"/>
            </a:lnSpc>
            <a:spcBef>
              <a:spcPct val="0"/>
            </a:spcBef>
            <a:spcAft>
              <a:spcPct val="15000"/>
            </a:spcAft>
            <a:buChar char="•"/>
          </a:pPr>
          <a:r>
            <a:rPr lang="en-US" sz="1600" kern="1200" dirty="0"/>
            <a:t>Re-design</a:t>
          </a:r>
        </a:p>
        <a:p>
          <a:pPr marL="342900" lvl="2" indent="-171450" algn="l" defTabSz="711200" rtl="0">
            <a:lnSpc>
              <a:spcPct val="90000"/>
            </a:lnSpc>
            <a:spcBef>
              <a:spcPct val="0"/>
            </a:spcBef>
            <a:spcAft>
              <a:spcPct val="15000"/>
            </a:spcAft>
            <a:buChar char="•"/>
          </a:pPr>
          <a:r>
            <a:rPr lang="en-US" sz="1600" kern="1200" dirty="0"/>
            <a:t>Downtime</a:t>
          </a:r>
        </a:p>
        <a:p>
          <a:pPr marL="342900" lvl="2" indent="-171450" algn="l" defTabSz="711200" rtl="0">
            <a:lnSpc>
              <a:spcPct val="90000"/>
            </a:lnSpc>
            <a:spcBef>
              <a:spcPct val="0"/>
            </a:spcBef>
            <a:spcAft>
              <a:spcPct val="15000"/>
            </a:spcAft>
            <a:buChar char="•"/>
          </a:pPr>
          <a:r>
            <a:rPr lang="en-US" sz="1600" kern="1200" dirty="0"/>
            <a:t>Re-testing</a:t>
          </a:r>
        </a:p>
        <a:p>
          <a:pPr marL="342900" lvl="2" indent="-171450" algn="l" defTabSz="711200" rtl="0">
            <a:lnSpc>
              <a:spcPct val="90000"/>
            </a:lnSpc>
            <a:spcBef>
              <a:spcPct val="0"/>
            </a:spcBef>
            <a:spcAft>
              <a:spcPct val="15000"/>
            </a:spcAft>
            <a:buChar char="•"/>
          </a:pPr>
          <a:r>
            <a:rPr lang="en-US" sz="1600" kern="1200" dirty="0"/>
            <a:t>Shortages</a:t>
          </a:r>
        </a:p>
        <a:p>
          <a:pPr marL="342900" lvl="2" indent="-171450" algn="l" defTabSz="711200" rtl="0">
            <a:lnSpc>
              <a:spcPct val="90000"/>
            </a:lnSpc>
            <a:spcBef>
              <a:spcPct val="0"/>
            </a:spcBef>
            <a:spcAft>
              <a:spcPct val="15000"/>
            </a:spcAft>
            <a:buChar char="•"/>
          </a:pPr>
          <a:r>
            <a:rPr lang="en-US" sz="1600" kern="1200" dirty="0"/>
            <a:t>Delays</a:t>
          </a:r>
        </a:p>
        <a:p>
          <a:pPr marL="342900" lvl="2" indent="-171450" algn="l" defTabSz="711200" rtl="0">
            <a:lnSpc>
              <a:spcPct val="90000"/>
            </a:lnSpc>
            <a:spcBef>
              <a:spcPct val="0"/>
            </a:spcBef>
            <a:spcAft>
              <a:spcPct val="15000"/>
            </a:spcAft>
            <a:buChar char="•"/>
          </a:pPr>
          <a:r>
            <a:rPr lang="en-US" sz="1600" kern="1200" dirty="0"/>
            <a:t>Rework</a:t>
          </a:r>
        </a:p>
        <a:p>
          <a:pPr marL="342900" lvl="2" indent="-171450" algn="l" defTabSz="711200" rtl="0">
            <a:lnSpc>
              <a:spcPct val="90000"/>
            </a:lnSpc>
            <a:spcBef>
              <a:spcPct val="0"/>
            </a:spcBef>
            <a:spcAft>
              <a:spcPct val="15000"/>
            </a:spcAft>
            <a:buChar char="•"/>
          </a:pPr>
          <a:r>
            <a:rPr lang="en-US" sz="1600" kern="1200" dirty="0"/>
            <a:t>Lack of flexibility</a:t>
          </a:r>
        </a:p>
        <a:p>
          <a:pPr marL="171450" lvl="1" indent="-171450" algn="l" defTabSz="711200" rtl="0">
            <a:lnSpc>
              <a:spcPct val="90000"/>
            </a:lnSpc>
            <a:spcBef>
              <a:spcPct val="0"/>
            </a:spcBef>
            <a:spcAft>
              <a:spcPct val="15000"/>
            </a:spcAft>
            <a:buChar char="•"/>
          </a:pPr>
          <a:r>
            <a:rPr lang="en-US" sz="1600" kern="1200" dirty="0"/>
            <a:t>External Failure Costs</a:t>
          </a:r>
        </a:p>
        <a:p>
          <a:pPr marL="342900" lvl="2" indent="-171450" algn="l" defTabSz="711200" rtl="0">
            <a:lnSpc>
              <a:spcPct val="90000"/>
            </a:lnSpc>
            <a:spcBef>
              <a:spcPct val="0"/>
            </a:spcBef>
            <a:spcAft>
              <a:spcPct val="15000"/>
            </a:spcAft>
            <a:buChar char="•"/>
          </a:pPr>
          <a:r>
            <a:rPr lang="en-US" sz="1600" kern="1200" dirty="0"/>
            <a:t>Environmental Costs</a:t>
          </a:r>
        </a:p>
        <a:p>
          <a:pPr marL="342900" lvl="2" indent="-171450" algn="l" defTabSz="711200" rtl="0">
            <a:lnSpc>
              <a:spcPct val="90000"/>
            </a:lnSpc>
            <a:spcBef>
              <a:spcPct val="0"/>
            </a:spcBef>
            <a:spcAft>
              <a:spcPct val="15000"/>
            </a:spcAft>
            <a:buChar char="•"/>
          </a:pPr>
          <a:r>
            <a:rPr lang="en-US" sz="1600" kern="1200" dirty="0"/>
            <a:t>Loss due to Sales Reductions</a:t>
          </a:r>
        </a:p>
        <a:p>
          <a:pPr marL="342900" lvl="2" indent="-171450" algn="l" defTabSz="711200" rtl="0">
            <a:lnSpc>
              <a:spcPct val="90000"/>
            </a:lnSpc>
            <a:spcBef>
              <a:spcPct val="0"/>
            </a:spcBef>
            <a:spcAft>
              <a:spcPct val="15000"/>
            </a:spcAft>
            <a:buChar char="•"/>
          </a:pPr>
          <a:r>
            <a:rPr lang="en-US" sz="1600" kern="1200" dirty="0"/>
            <a:t>Warranties</a:t>
          </a:r>
        </a:p>
        <a:p>
          <a:pPr marL="342900" lvl="2" indent="-171450" algn="l" defTabSz="711200" rtl="0">
            <a:lnSpc>
              <a:spcPct val="90000"/>
            </a:lnSpc>
            <a:spcBef>
              <a:spcPct val="0"/>
            </a:spcBef>
            <a:spcAft>
              <a:spcPct val="15000"/>
            </a:spcAft>
            <a:buChar char="•"/>
          </a:pPr>
          <a:r>
            <a:rPr lang="en-US" sz="1600" kern="1200" dirty="0"/>
            <a:t>Repairing Goods</a:t>
          </a:r>
        </a:p>
        <a:p>
          <a:pPr marL="342900" lvl="2" indent="-171450" algn="l" defTabSz="711200" rtl="0">
            <a:lnSpc>
              <a:spcPct val="90000"/>
            </a:lnSpc>
            <a:spcBef>
              <a:spcPct val="0"/>
            </a:spcBef>
            <a:spcAft>
              <a:spcPct val="15000"/>
            </a:spcAft>
            <a:buChar char="•"/>
          </a:pPr>
          <a:r>
            <a:rPr lang="en-US" sz="1600" kern="1200" dirty="0"/>
            <a:t>Complaints</a:t>
          </a:r>
        </a:p>
      </dsp:txBody>
      <dsp:txXfrm>
        <a:off x="4262212" y="718860"/>
        <a:ext cx="3738748" cy="4128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3479946"/>
          <a:ext cx="8229600" cy="12234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3479946"/>
        <a:ext cx="8229600" cy="1223436"/>
      </dsp:txXfrm>
    </dsp:sp>
    <dsp:sp modelId="{575F12AE-C8B0-4FFF-A488-5D69E89AE106}">
      <dsp:nvSpPr>
        <dsp:cNvPr id="0" name=""/>
        <dsp:cNvSpPr/>
      </dsp:nvSpPr>
      <dsp:spPr>
        <a:xfrm rot="10800000">
          <a:off x="0" y="1599218"/>
          <a:ext cx="8229600" cy="188164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1599218"/>
        <a:ext cx="8229600" cy="1222637"/>
      </dsp:txXfrm>
    </dsp:sp>
    <dsp:sp modelId="{433ED993-73DF-4E74-9AD7-E7815B562117}">
      <dsp:nvSpPr>
        <dsp:cNvPr id="0" name=""/>
        <dsp:cNvSpPr/>
      </dsp:nvSpPr>
      <dsp:spPr>
        <a:xfrm rot="10800000">
          <a:off x="0" y="669433"/>
          <a:ext cx="8229600" cy="79197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669433"/>
        <a:ext cx="8229600" cy="514601"/>
      </dsp:txXfrm>
    </dsp:sp>
    <dsp:sp modelId="{1C84AC73-079C-4B41-95C3-D38EEEC4239E}">
      <dsp:nvSpPr>
        <dsp:cNvPr id="0" name=""/>
        <dsp:cNvSpPr/>
      </dsp:nvSpPr>
      <dsp:spPr>
        <a:xfrm rot="10800000">
          <a:off x="0" y="0"/>
          <a:ext cx="8229600" cy="80711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8229600" cy="524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456511" y="-527421"/>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70949"/>
        <a:ext cx="1540893" cy="363835"/>
      </dsp:txXfrm>
    </dsp:sp>
    <dsp:sp modelId="{BCE360B0-5BB2-404D-B99C-83BAB3C402C0}">
      <dsp:nvSpPr>
        <dsp:cNvPr id="0" name=""/>
        <dsp:cNvSpPr/>
      </dsp:nvSpPr>
      <dsp:spPr>
        <a:xfrm>
          <a:off x="0" y="86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Phase1</a:t>
          </a:r>
        </a:p>
      </dsp:txBody>
      <dsp:txXfrm>
        <a:off x="24603" y="25468"/>
        <a:ext cx="828618" cy="454795"/>
      </dsp:txXfrm>
    </dsp:sp>
    <dsp:sp modelId="{0C7A6277-71D8-494C-8505-924EAD28A4F9}">
      <dsp:nvSpPr>
        <dsp:cNvPr id="0" name=""/>
        <dsp:cNvSpPr/>
      </dsp:nvSpPr>
      <dsp:spPr>
        <a:xfrm rot="5400000">
          <a:off x="1456511" y="1780"/>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600151"/>
        <a:ext cx="1540893" cy="363835"/>
      </dsp:txXfrm>
    </dsp:sp>
    <dsp:sp modelId="{130BBA31-C502-4A2B-9D1B-BA6FC370EA4B}">
      <dsp:nvSpPr>
        <dsp:cNvPr id="0" name=""/>
        <dsp:cNvSpPr/>
      </dsp:nvSpPr>
      <dsp:spPr>
        <a:xfrm>
          <a:off x="0" y="53006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Phase2</a:t>
          </a:r>
        </a:p>
      </dsp:txBody>
      <dsp:txXfrm>
        <a:off x="24603" y="554670"/>
        <a:ext cx="828618" cy="454795"/>
      </dsp:txXfrm>
    </dsp:sp>
    <dsp:sp modelId="{2F1DD77E-6CA1-42CF-81D1-FA1AF4321E03}">
      <dsp:nvSpPr>
        <dsp:cNvPr id="0" name=""/>
        <dsp:cNvSpPr/>
      </dsp:nvSpPr>
      <dsp:spPr>
        <a:xfrm rot="5400000">
          <a:off x="1456511" y="530982"/>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1129353"/>
        <a:ext cx="1540893" cy="363835"/>
      </dsp:txXfrm>
    </dsp:sp>
    <dsp:sp modelId="{620020FA-C224-4389-B0F2-1CFDC8131076}">
      <dsp:nvSpPr>
        <dsp:cNvPr id="0" name=""/>
        <dsp:cNvSpPr/>
      </dsp:nvSpPr>
      <dsp:spPr>
        <a:xfrm>
          <a:off x="0" y="1046523"/>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Phase3</a:t>
          </a:r>
        </a:p>
      </dsp:txBody>
      <dsp:txXfrm>
        <a:off x="24603" y="1071126"/>
        <a:ext cx="828618" cy="454795"/>
      </dsp:txXfrm>
    </dsp:sp>
    <dsp:sp modelId="{CEEF203E-8FC7-4380-B567-F57AF6F15B3D}">
      <dsp:nvSpPr>
        <dsp:cNvPr id="0" name=""/>
        <dsp:cNvSpPr/>
      </dsp:nvSpPr>
      <dsp:spPr>
        <a:xfrm rot="5400000">
          <a:off x="1456511" y="1060184"/>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658555"/>
        <a:ext cx="1540893" cy="363835"/>
      </dsp:txXfrm>
    </dsp:sp>
    <dsp:sp modelId="{26DEEC52-ECFC-4FAA-AD29-059AA9915336}">
      <dsp:nvSpPr>
        <dsp:cNvPr id="0" name=""/>
        <dsp:cNvSpPr/>
      </dsp:nvSpPr>
      <dsp:spPr>
        <a:xfrm>
          <a:off x="0" y="157572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Phase4</a:t>
          </a:r>
        </a:p>
      </dsp:txBody>
      <dsp:txXfrm>
        <a:off x="24603" y="1600328"/>
        <a:ext cx="828618" cy="454795"/>
      </dsp:txXfrm>
    </dsp:sp>
    <dsp:sp modelId="{38CA8649-1C1B-4AF7-9FBD-11B90A3DE8FB}">
      <dsp:nvSpPr>
        <dsp:cNvPr id="0" name=""/>
        <dsp:cNvSpPr/>
      </dsp:nvSpPr>
      <dsp:spPr>
        <a:xfrm rot="5400000">
          <a:off x="1456511" y="1589386"/>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2187757"/>
        <a:ext cx="1540893" cy="363835"/>
      </dsp:txXfrm>
    </dsp:sp>
    <dsp:sp modelId="{39592A0E-9341-4531-8E64-07DB92F81EC8}">
      <dsp:nvSpPr>
        <dsp:cNvPr id="0" name=""/>
        <dsp:cNvSpPr/>
      </dsp:nvSpPr>
      <dsp:spPr>
        <a:xfrm>
          <a:off x="0" y="210492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Phase5</a:t>
          </a:r>
        </a:p>
      </dsp:txBody>
      <dsp:txXfrm>
        <a:off x="24603" y="2129530"/>
        <a:ext cx="828618" cy="454795"/>
      </dsp:txXfrm>
    </dsp:sp>
    <dsp:sp modelId="{87AB2F4A-E8D5-4AE0-8C92-7A1B3ACD6A21}">
      <dsp:nvSpPr>
        <dsp:cNvPr id="0" name=""/>
        <dsp:cNvSpPr/>
      </dsp:nvSpPr>
      <dsp:spPr>
        <a:xfrm>
          <a:off x="0" y="2634129"/>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l" defTabSz="466725" rtl="0">
            <a:lnSpc>
              <a:spcPct val="90000"/>
            </a:lnSpc>
            <a:spcBef>
              <a:spcPct val="0"/>
            </a:spcBef>
            <a:spcAft>
              <a:spcPct val="35000"/>
            </a:spcAft>
            <a:buNone/>
          </a:pPr>
          <a:r>
            <a:rPr lang="en-US" sz="1050" b="1" kern="1200" dirty="0"/>
            <a:t>$</a:t>
          </a:r>
        </a:p>
      </dsp:txBody>
      <dsp:txXfrm>
        <a:off x="24603" y="2658732"/>
        <a:ext cx="828618" cy="454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182E2060-5F5F-4F23-84FC-3E0FF1385E2A}" type="datetimeFigureOut">
              <a:rPr lang="en-US"/>
              <a:pPr>
                <a:defRPr/>
              </a:pPr>
              <a:t>08-Dec-16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0D39B22A-5CB3-4274-8836-75E7B355FF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1258888" y="720725"/>
            <a:ext cx="47942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734144F7-FB69-44EC-99C0-2B0406AE979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KISS_principle" TargetMode="External"/><Relationship Id="rId7" Type="http://schemas.openxmlformats.org/officeDocument/2006/relationships/hyperlink" Target="https://en.wikipedia.org/wiki/Just-in-time_compilation"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en.wikipedia.org/wiki/Brainstorming" TargetMode="External"/><Relationship Id="rId5" Type="http://schemas.openxmlformats.org/officeDocument/2006/relationships/hyperlink" Target="https://en.wikipedia.org/wiki/Test-driven_development" TargetMode="External"/><Relationship Id="rId4" Type="http://schemas.openxmlformats.org/officeDocument/2006/relationships/hyperlink" Target="https://en.wikipedia.org/wiki/Return_on_investmen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4CCC61D-1D68-444E-A2A3-E96EA8B5B469}"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36E0BF-0C08-4706-A855-F21BCB1FF258}" type="slidenum">
              <a:rPr lang="en-US" altLang="en-US" sz="1300" smtClean="0">
                <a:latin typeface="Arial" panose="020B0604020202020204" pitchFamily="34" charset="0"/>
              </a:rPr>
              <a:pPr>
                <a:spcBef>
                  <a:spcPct val="0"/>
                </a:spcBef>
                <a:buClrTx/>
                <a:buFontTx/>
                <a:buNone/>
              </a:pPr>
              <a:t>32</a:t>
            </a:fld>
            <a:endParaRPr lang="en-US" altLang="en-US" sz="1300">
              <a:latin typeface="Arial" panose="020B0604020202020204" pitchFamily="34" charset="0"/>
            </a:endParaRPr>
          </a:p>
        </p:txBody>
      </p:sp>
      <p:sp>
        <p:nvSpPr>
          <p:cNvPr id="1228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28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5AB2A7C4-5E5C-46FC-823D-743EDD11B944}" type="slidenum">
              <a:rPr lang="en-US" altLang="en-US">
                <a:latin typeface="Arial" panose="020B0604020202020204" pitchFamily="34" charset="0"/>
                <a:ea typeface="Microsoft YaHei" panose="020B0503020204020204" pitchFamily="34" charset="-122"/>
              </a:rPr>
              <a:pPr algn="r" eaLnBrk="1" hangingPunct="1">
                <a:spcBef>
                  <a:spcPct val="0"/>
                </a:spcBef>
              </a:pPr>
              <a:t>32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02FB8D-1F56-4583-937F-A8EDDE947A9B}"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p:cNvSpPr>
            <a:spLocks noGrp="1" noRot="1" noChangeAspect="1" noTextEdit="1"/>
          </p:cNvSpPr>
          <p:nvPr>
            <p:ph type="sldImg"/>
          </p:nvPr>
        </p:nvSpPr>
        <p:spPr>
          <a:ln/>
        </p:spPr>
      </p:sp>
      <p:sp>
        <p:nvSpPr>
          <p:cNvPr id="503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B0FF2F-6336-4EEB-A7E1-72133B5CC305}"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extLst>
      <p:ext uri="{BB962C8B-B14F-4D97-AF65-F5344CB8AC3E}">
        <p14:creationId xmlns:p14="http://schemas.microsoft.com/office/powerpoint/2010/main" val="33943509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p:cNvSpPr>
            <a:spLocks noGrp="1" noRot="1" noChangeAspect="1" noTextEdit="1"/>
          </p:cNvSpPr>
          <p:nvPr>
            <p:ph type="sldImg"/>
          </p:nvPr>
        </p:nvSpPr>
        <p:spPr>
          <a:ln/>
        </p:spPr>
      </p:sp>
      <p:sp>
        <p:nvSpPr>
          <p:cNvPr id="505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973794-1845-46D5-9474-1D1459923A21}"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Tree>
    <p:extLst>
      <p:ext uri="{BB962C8B-B14F-4D97-AF65-F5344CB8AC3E}">
        <p14:creationId xmlns:p14="http://schemas.microsoft.com/office/powerpoint/2010/main" val="15207572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A062A-97AD-4196-9180-C9C948BB6899}"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p:cNvSpPr>
            <a:spLocks noGrp="1" noRot="1" noChangeAspect="1" noTextEdit="1"/>
          </p:cNvSpPr>
          <p:nvPr>
            <p:ph type="sldImg"/>
          </p:nvPr>
        </p:nvSpPr>
        <p:spPr>
          <a:ln/>
        </p:spPr>
      </p:sp>
      <p:sp>
        <p:nvSpPr>
          <p:cNvPr id="507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CC23A4-E68A-4AC3-90BE-D20B1FF2E02B}"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Tree>
    <p:extLst>
      <p:ext uri="{BB962C8B-B14F-4D97-AF65-F5344CB8AC3E}">
        <p14:creationId xmlns:p14="http://schemas.microsoft.com/office/powerpoint/2010/main" val="20570306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35AA8A-EECA-410F-966E-E52A208A8175}"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a:ln/>
        </p:spPr>
      </p:sp>
      <p:sp>
        <p:nvSpPr>
          <p:cNvPr id="370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4E6306-721E-4F00-9A01-A0000A1B1438}"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a:ln/>
        </p:spPr>
      </p:sp>
      <p:sp>
        <p:nvSpPr>
          <p:cNvPr id="372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DCEA37-FF34-4D94-AA2D-C5834728072A}"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5957A3-B58A-4D09-865C-753084AF1941}"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7A91AD5-B6CB-45B0-B4DA-1AEA4B03C2AE}"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12076-19B8-4F4C-AC49-53DF4C1D441D}" type="slidenum">
              <a:rPr lang="en-US" altLang="en-US" sz="1300" smtClean="0">
                <a:latin typeface="Arial" panose="020B0604020202020204" pitchFamily="34" charset="0"/>
              </a:rPr>
              <a:pPr>
                <a:spcBef>
                  <a:spcPct val="0"/>
                </a:spcBef>
                <a:buClrTx/>
                <a:buFontTx/>
                <a:buNone/>
              </a:pPr>
              <a:t>33</a:t>
            </a:fld>
            <a:endParaRPr lang="en-US" altLang="en-US" sz="1300">
              <a:latin typeface="Arial" panose="020B0604020202020204" pitchFamily="34" charset="0"/>
            </a:endParaRPr>
          </a:p>
        </p:txBody>
      </p:sp>
      <p:sp>
        <p:nvSpPr>
          <p:cNvPr id="1269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69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13460665-0407-4928-A9DD-8AE43B82642B}" type="slidenum">
              <a:rPr lang="en-US" altLang="en-US">
                <a:latin typeface="Arial" panose="020B0604020202020204" pitchFamily="34" charset="0"/>
                <a:ea typeface="Microsoft YaHei" panose="020B0503020204020204" pitchFamily="34" charset="-122"/>
              </a:rPr>
              <a:pPr algn="r" eaLnBrk="1" hangingPunct="1">
                <a:spcBef>
                  <a:spcPct val="0"/>
                </a:spcBef>
              </a:pPr>
              <a:t>33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378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2F83D9-8723-4AEB-8A77-4EE55ECC4A6C}"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p:cNvSpPr>
            <a:spLocks noGrp="1" noRot="1" noChangeAspect="1" noTextEdit="1"/>
          </p:cNvSpPr>
          <p:nvPr>
            <p:ph type="sldImg"/>
          </p:nvPr>
        </p:nvSpPr>
        <p:spPr>
          <a:ln/>
        </p:spPr>
      </p:sp>
      <p:sp>
        <p:nvSpPr>
          <p:cNvPr id="380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0ED143-6DF2-46E8-8430-811A218A1241}"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ln/>
        </p:spPr>
      </p:sp>
      <p:sp>
        <p:nvSpPr>
          <p:cNvPr id="382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386FFC2-8BD2-4894-8B73-34329BD6DCAC}"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0223B9-0E2F-41D5-9B47-776CCCDB3746}"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8BC74C-6C47-435F-8B4E-BB0257F75C57}"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p:cNvSpPr>
            <a:spLocks noGrp="1" noRot="1" noChangeAspect="1" noTextEdit="1"/>
          </p:cNvSpPr>
          <p:nvPr>
            <p:ph type="sldImg"/>
          </p:nvPr>
        </p:nvSpPr>
        <p:spPr>
          <a:ln/>
        </p:spPr>
      </p:sp>
      <p:sp>
        <p:nvSpPr>
          <p:cNvPr id="389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223C39-10F9-4D91-8892-26D145B98171}"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p:cNvSpPr>
            <a:spLocks noGrp="1" noRot="1" noChangeAspect="1" noTextEdit="1"/>
          </p:cNvSpPr>
          <p:nvPr>
            <p:ph type="sldImg"/>
          </p:nvPr>
        </p:nvSpPr>
        <p:spPr>
          <a:ln/>
        </p:spPr>
      </p:sp>
      <p:sp>
        <p:nvSpPr>
          <p:cNvPr id="395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40190B-7391-4F99-A628-84D5E3DC5B43}"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3E459B-86ED-458A-9A5D-67A4DC99923A}"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3CFCC7-D44D-41A8-A8DC-D33A548A322C}"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F70E9C-1AE4-4154-B90C-566D08542CAB}" type="slidenum">
              <a:rPr lang="en-US" altLang="en-US" sz="1300" smtClean="0">
                <a:latin typeface="Arial" panose="020B0604020202020204" pitchFamily="34" charset="0"/>
              </a:rPr>
              <a:pPr>
                <a:spcBef>
                  <a:spcPct val="0"/>
                </a:spcBef>
                <a:buClrTx/>
                <a:buFontTx/>
                <a:buNone/>
              </a:pPr>
              <a:t>34</a:t>
            </a:fld>
            <a:endParaRPr lang="en-US" altLang="en-US" sz="1300">
              <a:latin typeface="Arial" panose="020B0604020202020204" pitchFamily="34" charset="0"/>
            </a:endParaRPr>
          </a:p>
        </p:txBody>
      </p:sp>
      <p:sp>
        <p:nvSpPr>
          <p:cNvPr id="1290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90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4C0F9AF2-02C5-48B9-A1CD-D92EBD8F94B7}" type="slidenum">
              <a:rPr lang="en-US" altLang="en-US">
                <a:latin typeface="Arial" panose="020B0604020202020204" pitchFamily="34" charset="0"/>
                <a:ea typeface="Microsoft YaHei" panose="020B0503020204020204" pitchFamily="34" charset="-122"/>
              </a:rPr>
              <a:pPr algn="r" eaLnBrk="1" hangingPunct="1">
                <a:spcBef>
                  <a:spcPct val="0"/>
                </a:spcBef>
              </a:pPr>
              <a:t>34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C52F26-DFF3-40D8-8AA4-7415BF9EB23C}"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
        <p:nvSpPr>
          <p:cNvPr id="4423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423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23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3EBDC9-9A81-4C55-92E6-4149E27F696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7D4DA4-2BB6-4DA3-A387-9D468681FD88}"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
        <p:nvSpPr>
          <p:cNvPr id="45670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5670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670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11DCEE-55C0-4717-9E75-ED05F1FBD7D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Slide Image Placeholder 1"/>
          <p:cNvSpPr>
            <a:spLocks noGrp="1" noRot="1" noChangeAspect="1" noTextEdit="1"/>
          </p:cNvSpPr>
          <p:nvPr>
            <p:ph type="sldImg"/>
          </p:nvPr>
        </p:nvSpPr>
        <p:spPr>
          <a:ln/>
        </p:spPr>
      </p:sp>
      <p:sp>
        <p:nvSpPr>
          <p:cNvPr id="458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8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29A15-215F-4FB4-86E8-35914D0DA361}"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p:cNvSpPr>
            <a:spLocks noGrp="1" noRot="1" noChangeAspect="1" noTextEdit="1"/>
          </p:cNvSpPr>
          <p:nvPr>
            <p:ph type="sldImg"/>
          </p:nvPr>
        </p:nvSpPr>
        <p:spPr>
          <a:ln/>
        </p:spPr>
      </p:sp>
      <p:sp>
        <p:nvSpPr>
          <p:cNvPr id="460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B144E-0E66-4533-BE90-4609E7F8B7A8}"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p:cNvSpPr>
            <a:spLocks noGrp="1" noRot="1" noChangeAspect="1" noTextEdit="1"/>
          </p:cNvSpPr>
          <p:nvPr>
            <p:ph type="sldImg"/>
          </p:nvPr>
        </p:nvSpPr>
        <p:spPr>
          <a:ln/>
        </p:spPr>
      </p:sp>
      <p:sp>
        <p:nvSpPr>
          <p:cNvPr id="462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416A09-AB26-4074-9289-D8F7E609271F}"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p:cNvSpPr>
            <a:spLocks noGrp="1" noRot="1" noChangeAspect="1" noTextEdit="1"/>
          </p:cNvSpPr>
          <p:nvPr>
            <p:ph type="sldImg"/>
          </p:nvPr>
        </p:nvSpPr>
        <p:spPr>
          <a:ln/>
        </p:spPr>
      </p:sp>
      <p:sp>
        <p:nvSpPr>
          <p:cNvPr id="464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4537D1-7B78-42C9-ACE5-EB5886796124}"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p:cNvSpPr>
            <a:spLocks noGrp="1" noRot="1" noChangeAspect="1" noTextEdit="1"/>
          </p:cNvSpPr>
          <p:nvPr>
            <p:ph type="sldImg"/>
          </p:nvPr>
        </p:nvSpPr>
        <p:spPr>
          <a:ln/>
        </p:spPr>
      </p:sp>
      <p:sp>
        <p:nvSpPr>
          <p:cNvPr id="477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27D3EE-8A5D-4234-B5E0-CBBFA2FCDEAE}"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900285-8444-493B-B0F8-224A3263EDE6}"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
        <p:nvSpPr>
          <p:cNvPr id="47923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7923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923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200F88-C726-437B-BF77-1E29A888AB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44D9D8-E312-48CA-8988-B8C0449B4FEB}"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
        <p:nvSpPr>
          <p:cNvPr id="5386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386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386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0273AC-592F-4F89-A40E-A426B2BBBAC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p:cNvSpPr>
            <a:spLocks noGrp="1" noRot="1" noChangeAspect="1" noTextEdit="1"/>
          </p:cNvSpPr>
          <p:nvPr>
            <p:ph type="sldImg"/>
          </p:nvPr>
        </p:nvSpPr>
        <p:spPr>
          <a:ln/>
        </p:spPr>
      </p:sp>
      <p:sp>
        <p:nvSpPr>
          <p:cNvPr id="544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4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534C4A-384D-40C9-9111-57E2D4B6489D}"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641D7-7F82-4571-B863-7406837EC46F}" type="slidenum">
              <a:rPr lang="en-US" altLang="en-US" sz="1300" smtClean="0">
                <a:latin typeface="Arial" panose="020B0604020202020204" pitchFamily="34" charset="0"/>
              </a:rPr>
              <a:pPr>
                <a:spcBef>
                  <a:spcPct val="0"/>
                </a:spcBef>
                <a:buClrTx/>
                <a:buFontTx/>
                <a:buNone/>
              </a:pPr>
              <a:t>35</a:t>
            </a:fld>
            <a:endParaRPr lang="en-US" altLang="en-US" sz="1300">
              <a:latin typeface="Arial" panose="020B060402020202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F5C4F1-DFE1-4BB0-9254-50F06C58EFC3}"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3856B3-97CC-4B18-82B0-89A5C7A39B8F}"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86CD15-75F4-43B8-9274-44FE18642061}"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3F7F38-B0F1-4BDE-A1C7-EC3325E54355}"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p:cNvSpPr>
            <a:spLocks noGrp="1" noRot="1" noChangeAspect="1" noTextEdit="1"/>
          </p:cNvSpPr>
          <p:nvPr>
            <p:ph type="sldImg"/>
          </p:nvPr>
        </p:nvSpPr>
        <p:spPr>
          <a:ln/>
        </p:spPr>
      </p:sp>
      <p:sp>
        <p:nvSpPr>
          <p:cNvPr id="555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0FF9F1-355C-4513-90E9-ADDB6D962B17}"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p:cNvSpPr>
            <a:spLocks noGrp="1" noRot="1" noChangeAspect="1" noTextEdit="1"/>
          </p:cNvSpPr>
          <p:nvPr>
            <p:ph type="sldImg"/>
          </p:nvPr>
        </p:nvSpPr>
        <p:spPr>
          <a:ln/>
        </p:spPr>
      </p:sp>
      <p:sp>
        <p:nvSpPr>
          <p:cNvPr id="559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845BC9-339F-494A-9F9A-86546C374FB6}"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p:cNvSpPr>
            <a:spLocks noGrp="1" noRot="1" noChangeAspect="1" noTextEdit="1"/>
          </p:cNvSpPr>
          <p:nvPr>
            <p:ph type="sldImg"/>
          </p:nvPr>
        </p:nvSpPr>
        <p:spPr>
          <a:ln/>
        </p:spPr>
      </p:sp>
      <p:sp>
        <p:nvSpPr>
          <p:cNvPr id="561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6A750E-100A-4AC7-9F95-5141AFF80D9D}"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924281-518A-4040-9AD4-65D0D8A919F9}"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p:cNvSpPr>
            <a:spLocks noGrp="1" noRot="1" noChangeAspect="1" noTextEdit="1"/>
          </p:cNvSpPr>
          <p:nvPr>
            <p:ph type="sldImg"/>
          </p:nvPr>
        </p:nvSpPr>
        <p:spPr>
          <a:ln/>
        </p:spPr>
      </p:sp>
      <p:sp>
        <p:nvSpPr>
          <p:cNvPr id="565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93F0E6-DF72-4F95-8DD2-405D578988D5}"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p:cNvSpPr>
            <a:spLocks noGrp="1" noRot="1" noChangeAspect="1" noTextEdit="1"/>
          </p:cNvSpPr>
          <p:nvPr>
            <p:ph type="sldImg"/>
          </p:nvPr>
        </p:nvSpPr>
        <p:spPr>
          <a:ln/>
        </p:spPr>
      </p:sp>
      <p:sp>
        <p:nvSpPr>
          <p:cNvPr id="567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B1A319-420E-4CD1-B8DF-F370B5A21BBF}"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572F04-E3EC-44D2-A92E-A21E02480F46}" type="slidenum">
              <a:rPr lang="en-US" altLang="en-US" sz="1300" smtClean="0">
                <a:latin typeface="Arial" panose="020B0604020202020204" pitchFamily="34" charset="0"/>
              </a:rPr>
              <a:pPr>
                <a:spcBef>
                  <a:spcPct val="0"/>
                </a:spcBef>
                <a:buClrTx/>
                <a:buFontTx/>
                <a:buNone/>
              </a:pPr>
              <a:t>37</a:t>
            </a:fld>
            <a:endParaRPr lang="en-US" altLang="en-US" sz="1300">
              <a:latin typeface="Arial" panose="020B0604020202020204" pitchFamily="34" charset="0"/>
            </a:endParaRPr>
          </a:p>
        </p:txBody>
      </p:sp>
      <p:sp>
        <p:nvSpPr>
          <p:cNvPr id="13312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312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72664C8-1059-43CE-8651-F0740EA8FA8B}" type="slidenum">
              <a:rPr lang="en-US" altLang="en-US">
                <a:latin typeface="Arial" panose="020B0604020202020204" pitchFamily="34" charset="0"/>
                <a:ea typeface="Microsoft YaHei" panose="020B0503020204020204" pitchFamily="34" charset="-122"/>
              </a:rPr>
              <a:pPr algn="r" eaLnBrk="1" hangingPunct="1">
                <a:spcBef>
                  <a:spcPct val="0"/>
                </a:spcBef>
              </a:pPr>
              <a:t>37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p:cNvSpPr>
            <a:spLocks noGrp="1" noRot="1" noChangeAspect="1" noTextEdit="1"/>
          </p:cNvSpPr>
          <p:nvPr>
            <p:ph type="sldImg"/>
          </p:nvPr>
        </p:nvSpPr>
        <p:spPr>
          <a:ln/>
        </p:spPr>
      </p:sp>
      <p:sp>
        <p:nvSpPr>
          <p:cNvPr id="569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F703C0-6C7E-45FA-B81E-23D9E082BE5C}"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p:cNvSpPr>
            <a:spLocks noGrp="1" noRot="1" noChangeAspect="1" noTextEdit="1"/>
          </p:cNvSpPr>
          <p:nvPr>
            <p:ph type="sldImg"/>
          </p:nvPr>
        </p:nvSpPr>
        <p:spPr>
          <a:ln/>
        </p:spPr>
      </p:sp>
      <p:sp>
        <p:nvSpPr>
          <p:cNvPr id="571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8FFD249-C3D8-4592-8DD7-C8D401589F27}"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p:cNvSpPr>
            <a:spLocks noGrp="1" noRot="1" noChangeAspect="1" noTextEdit="1"/>
          </p:cNvSpPr>
          <p:nvPr>
            <p:ph type="sldImg"/>
          </p:nvPr>
        </p:nvSpPr>
        <p:spPr>
          <a:ln/>
        </p:spPr>
      </p:sp>
      <p:sp>
        <p:nvSpPr>
          <p:cNvPr id="573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1B0268-6644-4150-B2B9-CEEA1BB9504B}"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p:cNvSpPr>
            <a:spLocks noGrp="1" noRot="1" noChangeAspect="1" noTextEdit="1"/>
          </p:cNvSpPr>
          <p:nvPr>
            <p:ph type="sldImg"/>
          </p:nvPr>
        </p:nvSpPr>
        <p:spPr>
          <a:ln/>
        </p:spPr>
      </p:sp>
      <p:sp>
        <p:nvSpPr>
          <p:cNvPr id="575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273DC3-58CF-494F-967D-C135C03D2C2E}"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p:cNvSpPr>
            <a:spLocks noGrp="1" noRot="1" noChangeAspect="1" noTextEdit="1"/>
          </p:cNvSpPr>
          <p:nvPr>
            <p:ph type="sldImg"/>
          </p:nvPr>
        </p:nvSpPr>
        <p:spPr>
          <a:ln/>
        </p:spPr>
      </p:sp>
      <p:sp>
        <p:nvSpPr>
          <p:cNvPr id="577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DA05BD-C24C-48EC-8D64-11FEBDE9882D}"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E4944D-5C4E-426E-B242-17EA9F395FBA}"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21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AC231EB-839D-4C8F-A8EF-F2B480477103}"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
        <p:nvSpPr>
          <p:cNvPr id="60211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0211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211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4A8E11B-21EE-473F-87BA-C6E859E9634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p:cNvSpPr>
            <a:spLocks noGrp="1" noRot="1" noChangeAspect="1" noTextEdit="1"/>
          </p:cNvSpPr>
          <p:nvPr>
            <p:ph type="sldImg"/>
          </p:nvPr>
        </p:nvSpPr>
        <p:spPr>
          <a:ln/>
        </p:spPr>
      </p:sp>
      <p:sp>
        <p:nvSpPr>
          <p:cNvPr id="612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626C36-3946-4766-99B5-F473F923623B}"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p:cNvSpPr>
            <a:spLocks noGrp="1" noRot="1" noChangeAspect="1" noTextEdit="1"/>
          </p:cNvSpPr>
          <p:nvPr>
            <p:ph type="sldImg"/>
          </p:nvPr>
        </p:nvSpPr>
        <p:spPr>
          <a:ln/>
        </p:spPr>
      </p:sp>
      <p:sp>
        <p:nvSpPr>
          <p:cNvPr id="616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9AE858-22DA-42B9-B3F2-3F83E20277CE}"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p:cNvSpPr>
            <a:spLocks noGrp="1" noRot="1" noChangeAspect="1" noTextEdit="1"/>
          </p:cNvSpPr>
          <p:nvPr>
            <p:ph type="sldImg"/>
          </p:nvPr>
        </p:nvSpPr>
        <p:spPr>
          <a:ln/>
        </p:spPr>
      </p:sp>
      <p:sp>
        <p:nvSpPr>
          <p:cNvPr id="618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2C30FCA-3B1B-4AD9-9802-B95FBB51225E}"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5ACE5C-89E1-4539-83F4-0D7EC2845732}" type="slidenum">
              <a:rPr lang="en-US" altLang="en-US" sz="1300" smtClean="0">
                <a:latin typeface="Arial" panose="020B0604020202020204" pitchFamily="34" charset="0"/>
              </a:rPr>
              <a:pPr>
                <a:spcBef>
                  <a:spcPct val="0"/>
                </a:spcBef>
                <a:buClrTx/>
                <a:buFontTx/>
                <a:buNone/>
              </a:pPr>
              <a:t>38</a:t>
            </a:fld>
            <a:endParaRPr lang="en-US" altLang="en-US" sz="1300">
              <a:latin typeface="Arial" panose="020B0604020202020204" pitchFamily="34" charset="0"/>
            </a:endParaRPr>
          </a:p>
        </p:txBody>
      </p:sp>
      <p:sp>
        <p:nvSpPr>
          <p:cNvPr id="1351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51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86C7C4B-E265-4793-9135-4CF66B7E9F3B}" type="slidenum">
              <a:rPr lang="en-US" altLang="en-US">
                <a:latin typeface="Arial" panose="020B0604020202020204" pitchFamily="34" charset="0"/>
                <a:ea typeface="Microsoft YaHei" panose="020B0503020204020204" pitchFamily="34" charset="-122"/>
              </a:rPr>
              <a:pPr algn="r" eaLnBrk="1" hangingPunct="1">
                <a:spcBef>
                  <a:spcPct val="0"/>
                </a:spcBef>
              </a:pPr>
              <a:t>38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p:cNvSpPr>
            <a:spLocks noGrp="1" noRot="1" noChangeAspect="1" noTextEdit="1"/>
          </p:cNvSpPr>
          <p:nvPr>
            <p:ph type="sldImg"/>
          </p:nvPr>
        </p:nvSpPr>
        <p:spPr>
          <a:ln/>
        </p:spPr>
      </p:sp>
      <p:sp>
        <p:nvSpPr>
          <p:cNvPr id="641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BDD6E2-0CB8-41BB-9A01-78AF9766E09F}"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p:cNvSpPr>
            <a:spLocks noGrp="1" noRot="1" noChangeAspect="1" noTextEdit="1"/>
          </p:cNvSpPr>
          <p:nvPr>
            <p:ph type="sldImg"/>
          </p:nvPr>
        </p:nvSpPr>
        <p:spPr>
          <a:ln/>
        </p:spPr>
      </p:sp>
      <p:sp>
        <p:nvSpPr>
          <p:cNvPr id="643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3F84A-8494-48E4-83C9-5B036626AE19}"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p:cNvSpPr>
            <a:spLocks noGrp="1" noRot="1" noChangeAspect="1" noTextEdit="1"/>
          </p:cNvSpPr>
          <p:nvPr>
            <p:ph type="sldImg"/>
          </p:nvPr>
        </p:nvSpPr>
        <p:spPr>
          <a:ln/>
        </p:spPr>
      </p:sp>
      <p:sp>
        <p:nvSpPr>
          <p:cNvPr id="64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9E6B5B-307B-4600-B212-4DE8F9506F9C}"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p:cNvSpPr>
            <a:spLocks noGrp="1" noRot="1" noChangeAspect="1" noTextEdit="1"/>
          </p:cNvSpPr>
          <p:nvPr>
            <p:ph type="sldImg"/>
          </p:nvPr>
        </p:nvSpPr>
        <p:spPr>
          <a:ln/>
        </p:spPr>
      </p:sp>
      <p:sp>
        <p:nvSpPr>
          <p:cNvPr id="64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93CB76-D4B0-4C63-9AF9-CCCC41F631FC}"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96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53C70D-ADFB-4BAC-982C-7B11316070AA}"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
        <p:nvSpPr>
          <p:cNvPr id="66969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6970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6970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3279BE-B9C0-4783-916C-BBBCCDF90CF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188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7F6A3D-4A9F-45F7-AC37-48A972F6D4FA}"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p:cNvSpPr>
            <a:spLocks noGrp="1" noRot="1" noChangeAspect="1" noTextEdit="1"/>
          </p:cNvSpPr>
          <p:nvPr>
            <p:ph type="sldImg"/>
          </p:nvPr>
        </p:nvSpPr>
        <p:spPr>
          <a:ln/>
        </p:spPr>
      </p:sp>
      <p:sp>
        <p:nvSpPr>
          <p:cNvPr id="68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49E4FD-10C2-4668-9DB7-82FE40CFD252}"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p:cNvSpPr>
            <a:spLocks noGrp="1" noRot="1" noChangeAspect="1" noTextEdit="1"/>
          </p:cNvSpPr>
          <p:nvPr>
            <p:ph type="sldImg"/>
          </p:nvPr>
        </p:nvSpPr>
        <p:spPr>
          <a:ln/>
        </p:spPr>
      </p:sp>
      <p:sp>
        <p:nvSpPr>
          <p:cNvPr id="68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FFDA01-55C8-4683-A17A-D91AE841C4FE}"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C55D5-36A5-46F1-A14D-E6C2649BDECE}"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p:cNvSpPr>
            <a:spLocks noGrp="1" noRot="1" noChangeAspect="1" noTextEdit="1"/>
          </p:cNvSpPr>
          <p:nvPr>
            <p:ph type="sldImg"/>
          </p:nvPr>
        </p:nvSpPr>
        <p:spPr>
          <a:ln/>
        </p:spPr>
      </p:sp>
      <p:sp>
        <p:nvSpPr>
          <p:cNvPr id="70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31E841-BCDE-4B99-8ACA-0F5F02383D07}"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CB1B0B-FD6A-4FA4-871E-847FC71367AA}" type="slidenum">
              <a:rPr lang="en-US" altLang="en-US" sz="1300" smtClean="0">
                <a:latin typeface="Arial" panose="020B0604020202020204" pitchFamily="34" charset="0"/>
              </a:rPr>
              <a:pPr>
                <a:spcBef>
                  <a:spcPct val="0"/>
                </a:spcBef>
                <a:buClrTx/>
                <a:buFontTx/>
                <a:buNone/>
              </a:pPr>
              <a:t>39</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p:cNvSpPr>
            <a:spLocks noGrp="1" noRot="1" noChangeAspect="1" noTextEdit="1"/>
          </p:cNvSpPr>
          <p:nvPr>
            <p:ph type="sldImg"/>
          </p:nvPr>
        </p:nvSpPr>
        <p:spPr>
          <a:ln/>
        </p:spPr>
      </p:sp>
      <p:sp>
        <p:nvSpPr>
          <p:cNvPr id="70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93FA9E-50C3-4CAF-BC29-287C78DAEA6F}"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p:cNvSpPr>
            <a:spLocks noGrp="1" noRot="1" noChangeAspect="1" noTextEdit="1"/>
          </p:cNvSpPr>
          <p:nvPr>
            <p:ph type="sldImg"/>
          </p:nvPr>
        </p:nvSpPr>
        <p:spPr>
          <a:ln/>
        </p:spPr>
      </p:sp>
      <p:sp>
        <p:nvSpPr>
          <p:cNvPr id="70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B017E5-6440-4D41-AE36-612DA8615C3E}"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p:cNvSpPr>
            <a:spLocks noGrp="1" noRot="1" noChangeAspect="1" noTextEdit="1"/>
          </p:cNvSpPr>
          <p:nvPr>
            <p:ph type="sldImg"/>
          </p:nvPr>
        </p:nvSpPr>
        <p:spPr>
          <a:ln/>
        </p:spPr>
      </p:sp>
      <p:sp>
        <p:nvSpPr>
          <p:cNvPr id="71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5C4206-BC81-4E2D-9A97-2B2AB86C5DB3}"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p:cNvSpPr>
            <a:spLocks noGrp="1" noRot="1" noChangeAspect="1" noTextEdit="1"/>
          </p:cNvSpPr>
          <p:nvPr>
            <p:ph type="sldImg"/>
          </p:nvPr>
        </p:nvSpPr>
        <p:spPr>
          <a:ln/>
        </p:spPr>
      </p:sp>
      <p:sp>
        <p:nvSpPr>
          <p:cNvPr id="71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A3C0A4-991C-4704-A93D-3AFD03DBC752}"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p:cNvSpPr>
            <a:spLocks noGrp="1" noRot="1" noChangeAspect="1" noTextEdit="1"/>
          </p:cNvSpPr>
          <p:nvPr>
            <p:ph type="sldImg"/>
          </p:nvPr>
        </p:nvSpPr>
        <p:spPr>
          <a:ln/>
        </p:spPr>
      </p:sp>
      <p:sp>
        <p:nvSpPr>
          <p:cNvPr id="71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5408F1-5832-4995-B9AA-BAFE8E5256DC}"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p:cNvSpPr>
            <a:spLocks noGrp="1" noRot="1" noChangeAspect="1" noTextEdit="1"/>
          </p:cNvSpPr>
          <p:nvPr>
            <p:ph type="sldImg"/>
          </p:nvPr>
        </p:nvSpPr>
        <p:spPr>
          <a:ln/>
        </p:spPr>
      </p:sp>
      <p:sp>
        <p:nvSpPr>
          <p:cNvPr id="71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1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C98904-BCD5-434C-8CE6-9F68531EB227}"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p:cNvSpPr>
            <a:spLocks noGrp="1" noRot="1" noChangeAspect="1" noTextEdit="1"/>
          </p:cNvSpPr>
          <p:nvPr>
            <p:ph type="sldImg"/>
          </p:nvPr>
        </p:nvSpPr>
        <p:spPr>
          <a:ln/>
        </p:spPr>
      </p:sp>
      <p:sp>
        <p:nvSpPr>
          <p:cNvPr id="72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0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7A7C03-D7E2-4A19-9BA0-74E98535E520}"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p:cNvSpPr>
            <a:spLocks noGrp="1" noRot="1" noChangeAspect="1" noTextEdit="1"/>
          </p:cNvSpPr>
          <p:nvPr>
            <p:ph type="sldImg"/>
          </p:nvPr>
        </p:nvSpPr>
        <p:spPr>
          <a:ln/>
        </p:spPr>
      </p:sp>
      <p:sp>
        <p:nvSpPr>
          <p:cNvPr id="73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870D62D-52B1-4887-BE2B-F29D43937AD0}"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p:cNvSpPr>
            <a:spLocks noGrp="1" noRot="1" noChangeAspect="1" noTextEdit="1"/>
          </p:cNvSpPr>
          <p:nvPr>
            <p:ph type="sldImg"/>
          </p:nvPr>
        </p:nvSpPr>
        <p:spPr>
          <a:ln/>
        </p:spPr>
      </p:sp>
      <p:sp>
        <p:nvSpPr>
          <p:cNvPr id="73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677679-49E8-4902-9706-5FB20C81AFF8}"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54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F1C318-85DB-4EA9-A7DE-280E5CBCDFCC}"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
        <p:nvSpPr>
          <p:cNvPr id="74547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74547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547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C63187-C4ED-404F-9A10-4ACC49C4C95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B20216-EF11-4D72-9FE3-93BA05A2478A}"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161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162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3EDB9A-BC98-41A0-B30A-C93E6D854434}"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
        <p:nvSpPr>
          <p:cNvPr id="751621" name="Rectangle 2"/>
          <p:cNvSpPr>
            <a:spLocks noGrp="1" noRot="1" noChangeAspect="1" noChangeArrowheads="1" noTextEdit="1"/>
          </p:cNvSpPr>
          <p:nvPr>
            <p:ph type="sldImg"/>
          </p:nvPr>
        </p:nvSpPr>
        <p:spPr>
          <a:solidFill>
            <a:srgbClr val="FFFFFF"/>
          </a:solidFill>
          <a:ln/>
        </p:spPr>
      </p:sp>
      <p:sp>
        <p:nvSpPr>
          <p:cNvPr id="75162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Slide Image Placeholder 1"/>
          <p:cNvSpPr>
            <a:spLocks noGrp="1" noRot="1" noChangeAspect="1" noTextEdit="1"/>
          </p:cNvSpPr>
          <p:nvPr>
            <p:ph type="sldImg"/>
          </p:nvPr>
        </p:nvSpPr>
        <p:spPr>
          <a:ln/>
        </p:spPr>
      </p:sp>
      <p:sp>
        <p:nvSpPr>
          <p:cNvPr id="75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3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BAFC49-9296-46E8-A2D7-80B0395F4F64}"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p:cNvSpPr>
            <a:spLocks noGrp="1" noRot="1" noChangeAspect="1" noTextEdit="1"/>
          </p:cNvSpPr>
          <p:nvPr>
            <p:ph type="sldImg"/>
          </p:nvPr>
        </p:nvSpPr>
        <p:spPr>
          <a:ln/>
        </p:spPr>
      </p:sp>
      <p:sp>
        <p:nvSpPr>
          <p:cNvPr id="75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F8E81F-7EF7-496C-A2AE-0D08A2A92A3A}"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p:cNvSpPr>
            <a:spLocks noGrp="1" noRot="1" noChangeAspect="1" noTextEdit="1"/>
          </p:cNvSpPr>
          <p:nvPr>
            <p:ph type="sldImg"/>
          </p:nvPr>
        </p:nvSpPr>
        <p:spPr>
          <a:ln/>
        </p:spPr>
      </p:sp>
      <p:sp>
        <p:nvSpPr>
          <p:cNvPr id="75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0DA55-738E-4312-8486-7E92B4DC0D13}"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p:cNvSpPr>
            <a:spLocks noGrp="1" noRot="1" noChangeAspect="1" noTextEdit="1"/>
          </p:cNvSpPr>
          <p:nvPr>
            <p:ph type="sldImg"/>
          </p:nvPr>
        </p:nvSpPr>
        <p:spPr>
          <a:ln/>
        </p:spPr>
      </p:sp>
      <p:sp>
        <p:nvSpPr>
          <p:cNvPr id="75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64FE19-6D2B-488C-ACA8-B6F733B5C1E4}"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p:cNvSpPr>
            <a:spLocks noGrp="1" noRot="1" noChangeAspect="1" noTextEdit="1"/>
          </p:cNvSpPr>
          <p:nvPr>
            <p:ph type="sldImg"/>
          </p:nvPr>
        </p:nvSpPr>
        <p:spPr>
          <a:ln/>
        </p:spPr>
      </p:sp>
      <p:sp>
        <p:nvSpPr>
          <p:cNvPr id="76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D0C5A3-2E43-476B-8843-BBB3BB6E05DF}" type="slidenum">
              <a:rPr lang="en-US" altLang="en-US" sz="1300" smtClean="0">
                <a:latin typeface="Arial" panose="020B0604020202020204" pitchFamily="34" charset="0"/>
              </a:rPr>
              <a:pPr>
                <a:spcBef>
                  <a:spcPct val="0"/>
                </a:spcBef>
                <a:buClrTx/>
                <a:buFontTx/>
                <a:buNone/>
              </a:pPr>
              <a:t>211</a:t>
            </a:fld>
            <a:endParaRPr lang="en-US" altLang="en-US" sz="1300">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E86E04-92E4-44EB-B8EB-52D33EA9F2B8}" type="slidenum">
              <a:rPr lang="en-US" altLang="en-US" sz="1300" smtClean="0">
                <a:latin typeface="Arial" panose="020B0604020202020204" pitchFamily="34" charset="0"/>
              </a:rPr>
              <a:pPr>
                <a:spcBef>
                  <a:spcPct val="0"/>
                </a:spcBef>
                <a:buClrTx/>
                <a:buFontTx/>
                <a:buNone/>
              </a:pPr>
              <a:t>212</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5C668E-6DD1-4E3F-90D7-8433159D7C33}" type="slidenum">
              <a:rPr lang="en-US" altLang="en-US" sz="1300" smtClean="0">
                <a:latin typeface="Arial" panose="020B0604020202020204" pitchFamily="34" charset="0"/>
              </a:rPr>
              <a:pPr>
                <a:spcBef>
                  <a:spcPct val="0"/>
                </a:spcBef>
                <a:buClrTx/>
                <a:buFontTx/>
                <a:buNone/>
              </a:pPr>
              <a:t>213</a:t>
            </a:fld>
            <a:endParaRPr lang="en-US" altLang="en-US" sz="1300">
              <a:latin typeface="Arial" panose="020B0604020202020204" pitchFamily="34" charset="0"/>
            </a:endParaRPr>
          </a:p>
        </p:txBody>
      </p:sp>
      <p:sp>
        <p:nvSpPr>
          <p:cNvPr id="765957" name="Rectangle 2"/>
          <p:cNvSpPr>
            <a:spLocks noGrp="1" noRot="1" noChangeAspect="1" noChangeArrowheads="1" noTextEdit="1"/>
          </p:cNvSpPr>
          <p:nvPr>
            <p:ph type="sldImg"/>
          </p:nvPr>
        </p:nvSpPr>
        <p:spPr>
          <a:solidFill>
            <a:srgbClr val="FFFFFF"/>
          </a:solidFill>
          <a:ln/>
        </p:spPr>
      </p:sp>
      <p:sp>
        <p:nvSpPr>
          <p:cNvPr id="76595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CFFB8C-636C-4180-A780-AA67DC1E431B}" type="slidenum">
              <a:rPr lang="en-US" altLang="en-US" sz="1300" smtClean="0">
                <a:latin typeface="Arial" panose="020B0604020202020204" pitchFamily="34" charset="0"/>
              </a:rPr>
              <a:pPr>
                <a:spcBef>
                  <a:spcPct val="0"/>
                </a:spcBef>
                <a:buClrTx/>
                <a:buFontTx/>
                <a:buNone/>
              </a:pPr>
              <a:t>214</a:t>
            </a:fld>
            <a:endParaRPr lang="en-US" altLang="en-US" sz="1300">
              <a:latin typeface="Arial" panose="020B0604020202020204" pitchFamily="34" charset="0"/>
            </a:endParaRPr>
          </a:p>
        </p:txBody>
      </p:sp>
      <p:sp>
        <p:nvSpPr>
          <p:cNvPr id="768005" name="Rectangle 2"/>
          <p:cNvSpPr>
            <a:spLocks noGrp="1" noRot="1" noChangeAspect="1" noChangeArrowheads="1" noTextEdit="1"/>
          </p:cNvSpPr>
          <p:nvPr>
            <p:ph type="sldImg"/>
          </p:nvPr>
        </p:nvSpPr>
        <p:spPr>
          <a:solidFill>
            <a:srgbClr val="FFFFFF"/>
          </a:solidFill>
          <a:ln/>
        </p:spPr>
      </p:sp>
      <p:sp>
        <p:nvSpPr>
          <p:cNvPr id="76800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A16B30-4DDD-4487-9FDC-9616C2776614}" type="slidenum">
              <a:rPr lang="en-US" altLang="en-US" sz="1300" smtClean="0">
                <a:latin typeface="Arial" panose="020B0604020202020204" pitchFamily="34" charset="0"/>
              </a:rPr>
              <a:pPr>
                <a:spcBef>
                  <a:spcPct val="0"/>
                </a:spcBef>
                <a:buClrTx/>
                <a:buFontTx/>
                <a:buNone/>
              </a:pPr>
              <a:t>215</a:t>
            </a:fld>
            <a:endParaRPr lang="en-US" altLang="en-US" sz="1300">
              <a:latin typeface="Arial" panose="020B0604020202020204" pitchFamily="34" charset="0"/>
            </a:endParaRPr>
          </a:p>
        </p:txBody>
      </p:sp>
      <p:sp>
        <p:nvSpPr>
          <p:cNvPr id="770053" name="Rectangle 2"/>
          <p:cNvSpPr>
            <a:spLocks noGrp="1" noRot="1" noChangeAspect="1" noChangeArrowheads="1" noTextEdit="1"/>
          </p:cNvSpPr>
          <p:nvPr>
            <p:ph type="sldImg"/>
          </p:nvPr>
        </p:nvSpPr>
        <p:spPr>
          <a:solidFill>
            <a:srgbClr val="FFFFFF"/>
          </a:solidFill>
          <a:ln/>
        </p:spPr>
      </p:sp>
      <p:sp>
        <p:nvSpPr>
          <p:cNvPr id="77005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7990FD-022E-4876-8355-3EDBB2348387}" type="slidenum">
              <a:rPr lang="en-US" altLang="en-US" sz="1300" smtClean="0">
                <a:latin typeface="Arial" panose="020B0604020202020204" pitchFamily="34" charset="0"/>
              </a:rPr>
              <a:pPr>
                <a:spcBef>
                  <a:spcPct val="0"/>
                </a:spcBef>
                <a:buClrTx/>
                <a:buFontTx/>
                <a:buNone/>
              </a:pPr>
              <a:t>41</a:t>
            </a:fld>
            <a:endParaRPr lang="en-US" altLang="en-US" sz="1300">
              <a:latin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62DD6B-F55F-4A51-B659-300A2C295AAD}"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
        <p:nvSpPr>
          <p:cNvPr id="772101" name="Rectangle 2"/>
          <p:cNvSpPr>
            <a:spLocks noGrp="1" noRot="1" noChangeAspect="1" noChangeArrowheads="1" noTextEdit="1"/>
          </p:cNvSpPr>
          <p:nvPr>
            <p:ph type="sldImg"/>
          </p:nvPr>
        </p:nvSpPr>
        <p:spPr>
          <a:solidFill>
            <a:srgbClr val="FFFFFF"/>
          </a:solidFill>
          <a:ln/>
        </p:spPr>
      </p:sp>
      <p:sp>
        <p:nvSpPr>
          <p:cNvPr id="77210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Slide Image Placeholder 1"/>
          <p:cNvSpPr>
            <a:spLocks noGrp="1" noRot="1" noChangeAspect="1" noTextEdit="1"/>
          </p:cNvSpPr>
          <p:nvPr>
            <p:ph type="sldImg"/>
          </p:nvPr>
        </p:nvSpPr>
        <p:spPr>
          <a:ln/>
        </p:spPr>
      </p:sp>
      <p:sp>
        <p:nvSpPr>
          <p:cNvPr id="77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57CA61-C592-4983-8DFE-EEF4B41CE26B}"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p:cNvSpPr>
            <a:spLocks noGrp="1" noRot="1" noChangeAspect="1" noTextEdit="1"/>
          </p:cNvSpPr>
          <p:nvPr>
            <p:ph type="sldImg"/>
          </p:nvPr>
        </p:nvSpPr>
        <p:spPr>
          <a:ln/>
        </p:spPr>
      </p:sp>
      <p:sp>
        <p:nvSpPr>
          <p:cNvPr id="78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AB50CD-F4EE-40AD-BB5B-E5908AB003B6}" type="slidenum">
              <a:rPr lang="en-US" altLang="en-US" sz="1300" smtClean="0">
                <a:latin typeface="Arial" panose="020B0604020202020204" pitchFamily="34" charset="0"/>
              </a:rPr>
              <a:pPr>
                <a:spcBef>
                  <a:spcPct val="0"/>
                </a:spcBef>
                <a:buClrTx/>
                <a:buFontTx/>
                <a:buNone/>
              </a:pPr>
              <a:t>218</a:t>
            </a:fld>
            <a:endParaRPr lang="en-US" altLang="en-US" sz="1300">
              <a:latin typeface="Arial" panose="020B0604020202020204"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233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234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D47AB8-ECF0-4FD5-8CF9-40647FFFBA04}" type="slidenum">
              <a:rPr lang="en-US" altLang="en-US" sz="1300" smtClean="0">
                <a:latin typeface="Arial" panose="020B0604020202020204" pitchFamily="34" charset="0"/>
              </a:rPr>
              <a:pPr>
                <a:spcBef>
                  <a:spcPct val="0"/>
                </a:spcBef>
                <a:buClrTx/>
                <a:buFontTx/>
                <a:buNone/>
              </a:pPr>
              <a:t>219</a:t>
            </a:fld>
            <a:endParaRPr lang="en-US" altLang="en-US" sz="1300">
              <a:latin typeface="Arial" panose="020B0604020202020204" pitchFamily="34" charset="0"/>
            </a:endParaRPr>
          </a:p>
        </p:txBody>
      </p:sp>
      <p:sp>
        <p:nvSpPr>
          <p:cNvPr id="782341" name="Rectangle 2"/>
          <p:cNvSpPr>
            <a:spLocks noGrp="1" noRot="1" noChangeAspect="1" noChangeArrowheads="1" noTextEdit="1"/>
          </p:cNvSpPr>
          <p:nvPr>
            <p:ph type="sldImg"/>
          </p:nvPr>
        </p:nvSpPr>
        <p:spPr>
          <a:solidFill>
            <a:srgbClr val="FFFFFF"/>
          </a:solidFill>
          <a:ln/>
        </p:spPr>
      </p:sp>
      <p:sp>
        <p:nvSpPr>
          <p:cNvPr id="78234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643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643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AB0ED3-AD66-4D74-8C02-7129A8A0228F}" type="slidenum">
              <a:rPr lang="en-US" altLang="en-US" sz="1300" smtClean="0">
                <a:latin typeface="Arial" panose="020B0604020202020204" pitchFamily="34" charset="0"/>
              </a:rPr>
              <a:pPr>
                <a:spcBef>
                  <a:spcPct val="0"/>
                </a:spcBef>
                <a:buClrTx/>
                <a:buFontTx/>
                <a:buNone/>
              </a:pPr>
              <a:t>220</a:t>
            </a:fld>
            <a:endParaRPr lang="en-US" altLang="en-US" sz="1300">
              <a:latin typeface="Arial" panose="020B0604020202020204" pitchFamily="34" charset="0"/>
            </a:endParaRPr>
          </a:p>
        </p:txBody>
      </p:sp>
      <p:sp>
        <p:nvSpPr>
          <p:cNvPr id="786437" name="Rectangle 2"/>
          <p:cNvSpPr>
            <a:spLocks noGrp="1" noRot="1" noChangeAspect="1" noChangeArrowheads="1" noTextEdit="1"/>
          </p:cNvSpPr>
          <p:nvPr>
            <p:ph type="sldImg"/>
          </p:nvPr>
        </p:nvSpPr>
        <p:spPr>
          <a:solidFill>
            <a:srgbClr val="FFFFFF"/>
          </a:solidFill>
          <a:ln/>
        </p:spPr>
      </p:sp>
      <p:sp>
        <p:nvSpPr>
          <p:cNvPr id="78643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5CB6C7-D71B-4DEF-9096-21890CE0F9C0}" type="slidenum">
              <a:rPr lang="en-US" altLang="en-US" sz="1300" smtClean="0">
                <a:latin typeface="Arial" panose="020B0604020202020204" pitchFamily="34" charset="0"/>
              </a:rPr>
              <a:pPr>
                <a:spcBef>
                  <a:spcPct val="0"/>
                </a:spcBef>
                <a:buClrTx/>
                <a:buFontTx/>
                <a:buNone/>
              </a:pPr>
              <a:t>221</a:t>
            </a:fld>
            <a:endParaRPr lang="en-US" altLang="en-US" sz="1300">
              <a:latin typeface="Arial" panose="020B0604020202020204" pitchFamily="34" charset="0"/>
            </a:endParaRPr>
          </a:p>
        </p:txBody>
      </p:sp>
      <p:sp>
        <p:nvSpPr>
          <p:cNvPr id="796677" name="Rectangle 2"/>
          <p:cNvSpPr>
            <a:spLocks noGrp="1" noRot="1" noChangeAspect="1" noChangeArrowheads="1" noTextEdit="1"/>
          </p:cNvSpPr>
          <p:nvPr>
            <p:ph type="sldImg"/>
          </p:nvPr>
        </p:nvSpPr>
        <p:spPr>
          <a:solidFill>
            <a:srgbClr val="FFFFFF"/>
          </a:solidFill>
          <a:ln/>
        </p:spPr>
      </p:sp>
      <p:sp>
        <p:nvSpPr>
          <p:cNvPr id="79667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A9AC76-732B-4CBF-B236-7077505BC70A}"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
        <p:nvSpPr>
          <p:cNvPr id="798725" name="Rectangle 2"/>
          <p:cNvSpPr>
            <a:spLocks noGrp="1" noRot="1" noChangeAspect="1" noChangeArrowheads="1" noTextEdit="1"/>
          </p:cNvSpPr>
          <p:nvPr>
            <p:ph type="sldImg"/>
          </p:nvPr>
        </p:nvSpPr>
        <p:spPr>
          <a:solidFill>
            <a:srgbClr val="FFFFFF"/>
          </a:solidFill>
          <a:ln/>
        </p:spPr>
      </p:sp>
      <p:sp>
        <p:nvSpPr>
          <p:cNvPr id="79872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https://en.wikipedia.org/wiki/Agile_software_development</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238</a:t>
            </a:fld>
            <a:endParaRPr lang="en-US"/>
          </a:p>
        </p:txBody>
      </p:sp>
    </p:spTree>
    <p:extLst>
      <p:ext uri="{BB962C8B-B14F-4D97-AF65-F5344CB8AC3E}">
        <p14:creationId xmlns:p14="http://schemas.microsoft.com/office/powerpoint/2010/main" val="51449142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5128FE-DD96-435B-9BDE-F0DFC70A65A3}" type="slidenum">
              <a:rPr lang="en-US" altLang="en-US" sz="1300" smtClean="0">
                <a:latin typeface="Arial" panose="020B0604020202020204" pitchFamily="34" charset="0"/>
              </a:rPr>
              <a:pPr>
                <a:spcBef>
                  <a:spcPct val="0"/>
                </a:spcBef>
                <a:buClrTx/>
                <a:buFontTx/>
                <a:buNone/>
              </a:pPr>
              <a:t>241</a:t>
            </a:fld>
            <a:endParaRPr lang="en-US" altLang="en-US" sz="13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024387-5749-4147-8353-2EEBB082A5D1}" type="slidenum">
              <a:rPr lang="en-US" altLang="en-US" sz="1300" smtClean="0">
                <a:latin typeface="Arial" panose="020B0604020202020204" pitchFamily="34" charset="0"/>
              </a:rPr>
              <a:pPr>
                <a:spcBef>
                  <a:spcPct val="0"/>
                </a:spcBef>
                <a:buClrTx/>
                <a:buFontTx/>
                <a:buNone/>
              </a:pPr>
              <a:t>42</a:t>
            </a:fld>
            <a:endParaRPr lang="en-US" altLang="en-US" sz="13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0BE597-35D6-4F68-AAE0-C876A70D5D4F}" type="slidenum">
              <a:rPr lang="en-US" altLang="en-US" sz="1300" smtClean="0"/>
              <a:pPr>
                <a:spcBef>
                  <a:spcPct val="0"/>
                </a:spcBef>
                <a:buClrTx/>
                <a:buFontTx/>
                <a:buNone/>
              </a:pPr>
              <a:t>2</a:t>
            </a:fld>
            <a:endParaRPr lang="en-US" altLang="en-US" sz="1300"/>
          </a:p>
        </p:txBody>
      </p:sp>
      <p:sp>
        <p:nvSpPr>
          <p:cNvPr id="1024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4"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2EAA2F-F0AE-44F1-AFC3-E31E92BAA114}" type="slidenum">
              <a:rPr lang="en-US" altLang="en-US" sz="1300" smtClean="0">
                <a:latin typeface="Arial" panose="020B0604020202020204" pitchFamily="34" charset="0"/>
              </a:rPr>
              <a:pPr>
                <a:spcBef>
                  <a:spcPct val="0"/>
                </a:spcBef>
                <a:buClrTx/>
                <a:buFontTx/>
                <a:buNone/>
              </a:pPr>
              <a:t>43</a:t>
            </a:fld>
            <a:endParaRPr lang="en-US" altLang="en-US" sz="13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596AB6-2E43-4698-A742-6AB66B72CEEA}" type="slidenum">
              <a:rPr lang="en-US" altLang="en-US" sz="1300" smtClean="0">
                <a:latin typeface="Arial" panose="020B0604020202020204" pitchFamily="34" charset="0"/>
              </a:rPr>
              <a:pPr>
                <a:spcBef>
                  <a:spcPct val="0"/>
                </a:spcBef>
                <a:buClrTx/>
                <a:buFontTx/>
                <a:buNone/>
              </a:pPr>
              <a:t>44</a:t>
            </a:fld>
            <a:endParaRPr lang="en-US" altLang="en-US" sz="13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0A695B-EA6D-441E-A69A-00B9B7EA7FFE}" type="slidenum">
              <a:rPr lang="en-US" altLang="en-US" sz="1300" smtClean="0">
                <a:latin typeface="Arial" panose="020B0604020202020204" pitchFamily="34" charset="0"/>
              </a:rPr>
              <a:pPr>
                <a:spcBef>
                  <a:spcPct val="0"/>
                </a:spcBef>
                <a:buClrTx/>
                <a:buFontTx/>
                <a:buNone/>
              </a:pPr>
              <a:t>46</a:t>
            </a:fld>
            <a:endParaRPr lang="en-US" altLang="en-US" sz="13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386812-B94D-4F0C-A857-D760432EA59D}" type="slidenum">
              <a:rPr lang="en-US" altLang="en-US" sz="1300" smtClean="0">
                <a:latin typeface="Arial" panose="020B0604020202020204" pitchFamily="34" charset="0"/>
              </a:rPr>
              <a:pPr>
                <a:spcBef>
                  <a:spcPct val="0"/>
                </a:spcBef>
                <a:buClrTx/>
                <a:buFontTx/>
                <a:buNone/>
              </a:pPr>
              <a:t>47</a:t>
            </a:fld>
            <a:endParaRPr lang="en-US" altLang="en-US" sz="13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2FEC91-E9A5-4EEC-9B19-5E79806160C5}" type="slidenum">
              <a:rPr lang="en-US" altLang="en-US" sz="1300" smtClean="0">
                <a:latin typeface="Arial" panose="020B0604020202020204" pitchFamily="34" charset="0"/>
              </a:rPr>
              <a:pPr>
                <a:spcBef>
                  <a:spcPct val="0"/>
                </a:spcBef>
                <a:buClrTx/>
                <a:buFontTx/>
                <a:buNone/>
              </a:pPr>
              <a:t>49</a:t>
            </a:fld>
            <a:endParaRPr lang="en-US" altLang="en-US" sz="13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A8F2F8-92D8-4B6C-ABAC-8F60929D55CD}" type="slidenum">
              <a:rPr lang="en-US" altLang="en-US" sz="1300" smtClean="0">
                <a:latin typeface="Arial" panose="020B0604020202020204" pitchFamily="34" charset="0"/>
              </a:rPr>
              <a:pPr>
                <a:spcBef>
                  <a:spcPct val="0"/>
                </a:spcBef>
                <a:buClrTx/>
                <a:buFontTx/>
                <a:buNone/>
              </a:pPr>
              <a:t>50</a:t>
            </a:fld>
            <a:endParaRPr lang="en-US" altLang="en-US" sz="13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101976-81D8-46D1-8189-02193AD0FC52}" type="slidenum">
              <a:rPr lang="en-US" altLang="en-US" sz="1300" smtClean="0">
                <a:latin typeface="Arial" panose="020B0604020202020204" pitchFamily="34" charset="0"/>
              </a:rPr>
              <a:pPr>
                <a:spcBef>
                  <a:spcPct val="0"/>
                </a:spcBef>
                <a:buClrTx/>
                <a:buFontTx/>
                <a:buNone/>
              </a:pPr>
              <a:t>52</a:t>
            </a:fld>
            <a:endParaRPr lang="en-US" altLang="en-US" sz="13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AE5BDC-A3B0-4040-BF79-0F4E4DDA7616}" type="slidenum">
              <a:rPr lang="en-US" altLang="en-US" sz="1300" smtClean="0">
                <a:latin typeface="Arial" panose="020B0604020202020204" pitchFamily="34" charset="0"/>
              </a:rPr>
              <a:pPr>
                <a:spcBef>
                  <a:spcPct val="0"/>
                </a:spcBef>
                <a:buClrTx/>
                <a:buFontTx/>
                <a:buNone/>
              </a:pPr>
              <a:t>54</a:t>
            </a:fld>
            <a:endParaRPr lang="en-US" altLang="en-US" sz="13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6DDEEF-0B37-4682-A6B9-41F3F71FF9BF}"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435C9F-FD02-4382-811F-32DB42BE4214}"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32DE1C-A90E-4FA8-8E89-42763C9B8B05}" type="slidenum">
              <a:rPr lang="en-US" altLang="en-US" sz="1300" smtClean="0"/>
              <a:pPr>
                <a:spcBef>
                  <a:spcPct val="0"/>
                </a:spcBef>
                <a:buClrTx/>
                <a:buFontTx/>
                <a:buNone/>
              </a:pPr>
              <a:t>3</a:t>
            </a:fld>
            <a:endParaRPr lang="en-US" altLang="en-US" sz="1300"/>
          </a:p>
        </p:txBody>
      </p:sp>
      <p:sp>
        <p:nvSpPr>
          <p:cNvPr id="12291"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8FE57E-F14F-47C3-A9E6-A1D64E9E7216}"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2296"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846D0B-810E-45B7-B1A6-82A0B620FA0A}"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77BB5EF-7F4F-411E-9348-08878F6366CB}"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27F772-3361-41F8-8799-537416B08802}"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9F30EA0-2190-4BE9-89AA-4323C8371813}"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D49DE-E33E-4C38-9685-C6E1C8E745FA}"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AE7261-50B9-4458-990E-F8D6FEF8D106}"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EA3CE9-A82E-4D99-B3F6-837B03F603B1}"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61531-CFC6-4278-B744-A99127F87FAC}"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88F955-2B5B-4A4E-B2ED-EE430881CAAA}"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EB0EB4-E914-4961-9D71-516D3AFAB462}"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0B0DB3-A23F-4876-B7F3-ACF38CCB7598}" type="slidenum">
              <a:rPr lang="en-US" altLang="en-US" sz="1300" smtClean="0"/>
              <a:pPr>
                <a:spcBef>
                  <a:spcPct val="0"/>
                </a:spcBef>
                <a:buClrTx/>
                <a:buFontTx/>
                <a:buNone/>
              </a:pPr>
              <a:t>4</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9E1DA40-7F2E-4941-BAA7-50E389F0063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804597-A216-4D5B-9C39-818E6C987A30}"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2E2B7B-BC6D-48C7-8D51-B4D071188542}"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B82E3E-2F71-493A-AD76-5C73216DC879}" type="slidenum">
              <a:rPr lang="en-US" altLang="en-US" sz="1300" smtClean="0">
                <a:latin typeface="Arial" panose="020B0604020202020204" pitchFamily="34" charset="0"/>
              </a:rPr>
              <a:pPr>
                <a:spcBef>
                  <a:spcPct val="0"/>
                </a:spcBef>
                <a:buClrTx/>
                <a:buFontTx/>
                <a:buNone/>
              </a:pPr>
              <a:t>70</a:t>
            </a:fld>
            <a:endParaRPr lang="en-US" altLang="en-US" sz="13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F31FC7-4E60-4B77-AD00-FD0EBAA3A384}" type="slidenum">
              <a:rPr lang="en-US" altLang="en-US" sz="1300" smtClean="0">
                <a:latin typeface="Arial" panose="020B0604020202020204" pitchFamily="34" charset="0"/>
              </a:rPr>
              <a:pPr>
                <a:spcBef>
                  <a:spcPct val="0"/>
                </a:spcBef>
                <a:buClrTx/>
                <a:buFontTx/>
                <a:buNone/>
              </a:pPr>
              <a:t>71</a:t>
            </a:fld>
            <a:endParaRPr lang="en-US" altLang="en-US" sz="13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Just barely good enough (JBGE) </a:t>
            </a:r>
            <a:r>
              <a:rPr lang="en-IN" dirty="0" err="1"/>
              <a:t>artifacts</a:t>
            </a:r>
            <a:r>
              <a:rPr lang="en-IN" dirty="0"/>
              <a:t>. A model or document needs to be sufficient for the situation at hand and no more. This is an application of the </a:t>
            </a:r>
            <a:r>
              <a:rPr lang="en-IN" dirty="0">
                <a:hlinkClick r:id="rId3" tooltip="KISS principle"/>
              </a:rPr>
              <a:t>KISS principle</a:t>
            </a:r>
            <a:r>
              <a:rPr lang="en-IN" dirty="0"/>
              <a:t>.</a:t>
            </a:r>
          </a:p>
          <a:p>
            <a:r>
              <a:rPr lang="en-IN" dirty="0"/>
              <a:t>Architecture envisioning. At the beginning of an agile project, high-level architectural modeling is done to identify a viable technical strategy.</a:t>
            </a:r>
          </a:p>
          <a:p>
            <a:r>
              <a:rPr lang="en-IN" dirty="0"/>
              <a:t>Lookahead modeling is used to reduce overall risk.</a:t>
            </a:r>
          </a:p>
          <a:p>
            <a:r>
              <a:rPr lang="en-IN" dirty="0"/>
              <a:t>Multiple models can be used. Each type of model has its strengths and weaknesses. Effective developers have a range of models in their intellectual toolkit enabling them to apply the right model in the most appropriate manner for the situation at hand.</a:t>
            </a:r>
          </a:p>
          <a:p>
            <a:r>
              <a:rPr lang="en-IN" dirty="0"/>
              <a:t>Active stakeholder participation. Stakeholders are important for funding the process and accepting the results, that is why they are involved as soon as possible. Stakeholders provide information in a timely manner, make decisions in a timely manner, and are as actively involved in the development process as possible.</a:t>
            </a:r>
          </a:p>
          <a:p>
            <a:r>
              <a:rPr lang="en-IN" dirty="0"/>
              <a:t>Requirements envisioning. At the beginning of an agile project, time is invested to identify the scope of the project and to create the initial prioritized stack of requirements.</a:t>
            </a:r>
          </a:p>
          <a:p>
            <a:r>
              <a:rPr lang="en-IN" dirty="0"/>
              <a:t>Prioritized requirements. Requirements are implemented in priority order, as defined by their stakeholders, so as to provide the greatest </a:t>
            </a:r>
            <a:r>
              <a:rPr lang="en-IN" dirty="0">
                <a:hlinkClick r:id="rId4" tooltip="Return on investment"/>
              </a:rPr>
              <a:t>return on investment</a:t>
            </a:r>
            <a:r>
              <a:rPr lang="en-IN" dirty="0"/>
              <a:t> possible. Collecting the low hanging fruit.</a:t>
            </a:r>
          </a:p>
          <a:p>
            <a:r>
              <a:rPr lang="en-IN" dirty="0"/>
              <a:t>Iteration modeling. At the beginning of each iteration, a bit of modeling is done as part of the iteration planning activities.</a:t>
            </a:r>
          </a:p>
          <a:p>
            <a:r>
              <a:rPr lang="en-IN" dirty="0">
                <a:hlinkClick r:id="rId5" tooltip="Test-driven development"/>
              </a:rPr>
              <a:t>Test-driven development</a:t>
            </a:r>
            <a:r>
              <a:rPr lang="en-IN" dirty="0"/>
              <a:t> (TDD). Requirements are written like a test. Tests are performed and then just enough code is made to </a:t>
            </a:r>
            <a:r>
              <a:rPr lang="en-IN" dirty="0" err="1"/>
              <a:t>fulfill</a:t>
            </a:r>
            <a:r>
              <a:rPr lang="en-IN" dirty="0"/>
              <a:t> that test. TDD is a JIT approach to detailed requirements specification and a confirmatory approach to testing.</a:t>
            </a:r>
          </a:p>
          <a:p>
            <a:r>
              <a:rPr lang="en-IN" dirty="0"/>
              <a:t>Model storming. Throughout an iteration a </a:t>
            </a:r>
            <a:r>
              <a:rPr lang="en-IN" dirty="0">
                <a:hlinkClick r:id="rId6" tooltip="Brainstorming"/>
              </a:rPr>
              <a:t>brainstorming</a:t>
            </a:r>
            <a:r>
              <a:rPr lang="en-IN" dirty="0"/>
              <a:t> session can be held, called "model storm" on a </a:t>
            </a:r>
            <a:r>
              <a:rPr lang="en-IN" dirty="0">
                <a:hlinkClick r:id="rId7" tooltip="Just-in-time compilation"/>
              </a:rPr>
              <a:t>just-in-time</a:t>
            </a:r>
            <a:r>
              <a:rPr lang="en-IN" dirty="0"/>
              <a:t> (JIT) basis for a few minutes to explore the details behind a requirement or to think through a design issue.</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72</a:t>
            </a:fld>
            <a:endParaRPr lang="en-US"/>
          </a:p>
        </p:txBody>
      </p:sp>
    </p:spTree>
    <p:extLst>
      <p:ext uri="{BB962C8B-B14F-4D97-AF65-F5344CB8AC3E}">
        <p14:creationId xmlns:p14="http://schemas.microsoft.com/office/powerpoint/2010/main" val="4180606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E7DE48-3129-43FE-BDFE-E652FD58461B}"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6A43D7-070F-4B01-9689-512597161747}"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46BA1C-AFBE-4596-9A0F-207653004B1C}"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1385CA-BB98-451F-A33E-20564577938A}"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C1DC1B-6DAA-4CB0-A65C-092B4AB236C1}"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F27FD7-C4D0-4471-92FA-735B7480DB09}" type="slidenum">
              <a:rPr lang="en-US" altLang="en-US" sz="1300" smtClean="0">
                <a:latin typeface="Arial" panose="020B0604020202020204" pitchFamily="34" charset="0"/>
              </a:rPr>
              <a:pPr>
                <a:spcBef>
                  <a:spcPct val="0"/>
                </a:spcBef>
                <a:buClrTx/>
                <a:buFontTx/>
                <a:buNone/>
              </a:pPr>
              <a:t>11</a:t>
            </a:fld>
            <a:endParaRPr lang="en-US" altLang="en-US" sz="13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EFDD9C-9006-4975-B358-AA471306E064}"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41DCAA3-4578-43F0-9C6A-36986725904E}"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09ABD5-84DA-4173-B07D-7DAD07296D86}"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6D2E5-59B5-474A-BC0A-BCDA2F92D5CF}"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CFB667-0B4D-4963-84A3-DD018AABC3B0}"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2AAB26-D6E1-4870-BBA5-6D370F2EBA7D}"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C9AB00-E402-4150-AA1A-ACF4FE3221FE}"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FD3138-DDE1-4855-A1AF-9981E6B45555}"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863C32-336F-4B35-8A10-499FB9224B32}"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BAD8CB2-E6E3-49B3-9C02-6E8FB97BD087}"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62986E-AA04-4788-A29C-AFD7DAF7123E}" type="slidenum">
              <a:rPr lang="en-US" altLang="en-US" sz="1300" smtClean="0">
                <a:latin typeface="Arial" panose="020B0604020202020204" pitchFamily="34" charset="0"/>
              </a:rPr>
              <a:pPr>
                <a:spcBef>
                  <a:spcPct val="0"/>
                </a:spcBef>
                <a:buClrTx/>
                <a:buFontTx/>
                <a:buNone/>
              </a:pPr>
              <a:t>12</a:t>
            </a:fld>
            <a:endParaRPr lang="en-US" altLang="en-US" sz="13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8FF8C0-EEB1-435A-8B8B-8F021EC6D540}"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extLst>
      <p:ext uri="{BB962C8B-B14F-4D97-AF65-F5344CB8AC3E}">
        <p14:creationId xmlns:p14="http://schemas.microsoft.com/office/powerpoint/2010/main" val="166885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1B8762-5EB9-481E-9EB3-60ADEE319541}"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extLst>
      <p:ext uri="{BB962C8B-B14F-4D97-AF65-F5344CB8AC3E}">
        <p14:creationId xmlns:p14="http://schemas.microsoft.com/office/powerpoint/2010/main" val="42002047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FDA6F1-02ED-4083-A925-7459FFD8795F}"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23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FB082B-70FF-4302-BC7D-CEF00198D013}"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DF9AA1B-3033-4D63-AFC0-3D5000FD9853}"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B0D6BBF-D5A6-4BFC-977F-AB6D8E7BDEB6}"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0E7136-FDC6-4780-83D6-DADF77BDD83B}"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71D0C5-3C95-4DD3-B4C9-C3A2FA818985}"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a:ln/>
        </p:spPr>
      </p:sp>
      <p:sp>
        <p:nvSpPr>
          <p:cNvPr id="292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AD0628-DB16-4FF2-A3EA-808371757D4B}"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04AC2-8D92-4170-B084-0261717FE6B3}"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917FFB-7A80-4036-AD28-21AF86346160}" type="slidenum">
              <a:rPr lang="en-US" altLang="en-US" sz="1300" smtClean="0">
                <a:latin typeface="Arial" panose="020B0604020202020204" pitchFamily="34" charset="0"/>
              </a:rPr>
              <a:pPr>
                <a:spcBef>
                  <a:spcPct val="0"/>
                </a:spcBef>
                <a:buClrTx/>
                <a:buFontTx/>
                <a:buNone/>
              </a:pPr>
              <a:t>14</a:t>
            </a:fld>
            <a:endParaRPr lang="en-US" altLang="en-US" sz="130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a:ln/>
        </p:spPr>
      </p:sp>
      <p:sp>
        <p:nvSpPr>
          <p:cNvPr id="299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F4939-F8ED-466D-8F80-CF20BABA1487}"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5C88C-178B-463A-BFFB-C6BFB4EB1FAA}"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a:ln/>
        </p:spPr>
      </p:sp>
      <p:sp>
        <p:nvSpPr>
          <p:cNvPr id="303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DA333A-CDB2-4E15-98E2-D2EC0C7197CB}"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D873D-11C4-479F-B54C-56695A3C0934}"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
        <p:nvSpPr>
          <p:cNvPr id="4874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874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74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B955D3-1F43-4A8C-B3D1-2E8F2C41CD4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055801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CD582D-0B2F-42D3-85EF-DFE0D8CD667B}"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3B7939-FAD4-41F6-AA21-2C80C1E10DE3}"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199C59-BC41-4674-A483-163EF700626C}"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p:cNvSpPr>
            <a:spLocks noGrp="1" noRot="1" noChangeAspect="1" noTextEdit="1"/>
          </p:cNvSpPr>
          <p:nvPr>
            <p:ph type="sldImg"/>
          </p:nvPr>
        </p:nvSpPr>
        <p:spPr>
          <a:ln/>
        </p:spPr>
      </p:sp>
      <p:sp>
        <p:nvSpPr>
          <p:cNvPr id="339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CA9FDF-D1A7-4FB4-9892-FD86C4EA023F}"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DB28C2-0EA0-4765-B095-6F3A4AFF463F}"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EC7381-5BB4-4297-BFF1-3CDBBDDE506C}"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
        <p:nvSpPr>
          <p:cNvPr id="4935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16E335-4A96-4A0A-9467-C684D690634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86209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E737AA-5600-4C80-A77E-AB93DB0B01D5}" type="slidenum">
              <a:rPr lang="en-US" altLang="en-US" smtClean="0">
                <a:solidFill>
                  <a:srgbClr val="000000"/>
                </a:solidFill>
              </a:rPr>
              <a:pPr/>
              <a:t>15</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a:ln/>
        </p:spPr>
      </p:sp>
      <p:sp>
        <p:nvSpPr>
          <p:cNvPr id="495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5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79E36E-21B3-4398-8418-463281EC3747}"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extLst>
      <p:ext uri="{BB962C8B-B14F-4D97-AF65-F5344CB8AC3E}">
        <p14:creationId xmlns:p14="http://schemas.microsoft.com/office/powerpoint/2010/main" val="759412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EA30BE-92FC-476F-BAC3-CA66D98BE352}"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
        <p:nvSpPr>
          <p:cNvPr id="50995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0995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0995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997F68-01D5-44E4-A179-194B2630250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109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721543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04DC5E-6B49-4EC9-8292-7C23C871DF81}"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
        <p:nvSpPr>
          <p:cNvPr id="51200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EB4358D-790A-4107-9DB4-9C7B3729991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9703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22961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7F9F85-732A-431F-8F02-1FAFAE3DDCDF}"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
        <p:nvSpPr>
          <p:cNvPr id="42393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394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394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611AED-CBD5-4D91-865E-EBC9F21F59C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868711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3440D7-7A8E-49D9-9AA2-50813FF41B7B}"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
        <p:nvSpPr>
          <p:cNvPr id="4259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B4684C5-D5D8-464A-9DE4-E81F954CC0F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036739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p:cNvSpPr>
            <a:spLocks noGrp="1" noRot="1" noChangeAspect="1" noTextEdit="1"/>
          </p:cNvSpPr>
          <p:nvPr>
            <p:ph type="sldImg"/>
          </p:nvPr>
        </p:nvSpPr>
        <p:spPr>
          <a:ln/>
        </p:spPr>
      </p:sp>
      <p:sp>
        <p:nvSpPr>
          <p:cNvPr id="428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8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AA87B1-97E8-4F0F-8C07-E74441E13092}"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extLst>
      <p:ext uri="{BB962C8B-B14F-4D97-AF65-F5344CB8AC3E}">
        <p14:creationId xmlns:p14="http://schemas.microsoft.com/office/powerpoint/2010/main" val="23286740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F4FE3-E542-4089-934B-DFF991C00B58}"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
        <p:nvSpPr>
          <p:cNvPr id="4300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00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00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9F44C2-454B-49AB-A27B-71A7AB3BFD5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855912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32685-6319-4E2D-BD27-6280BA50D1D4}"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
        <p:nvSpPr>
          <p:cNvPr id="43213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46F6EE-FCB4-4BAB-A658-FFB8C335D2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2720205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223303-A746-4BB5-953F-0B38B1054963}"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
        <p:nvSpPr>
          <p:cNvPr id="4341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BDE883-3824-4548-8E8D-782CBC4C5C6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118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1946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https://www.tutorialspoint.com/sdlc/sdlc_quick_guide.htm</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26</a:t>
            </a:fld>
            <a:endParaRPr lang="en-US"/>
          </a:p>
        </p:txBody>
      </p:sp>
    </p:spTree>
    <p:extLst>
      <p:ext uri="{BB962C8B-B14F-4D97-AF65-F5344CB8AC3E}">
        <p14:creationId xmlns:p14="http://schemas.microsoft.com/office/powerpoint/2010/main" val="2621352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6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CB4A45-8368-4AD2-8359-A6620D8DD21A}"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extLst>
      <p:ext uri="{BB962C8B-B14F-4D97-AF65-F5344CB8AC3E}">
        <p14:creationId xmlns:p14="http://schemas.microsoft.com/office/powerpoint/2010/main" val="25424104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FF26D6-68AC-4330-8C51-18C3F2ECBE84}"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extLst>
      <p:ext uri="{BB962C8B-B14F-4D97-AF65-F5344CB8AC3E}">
        <p14:creationId xmlns:p14="http://schemas.microsoft.com/office/powerpoint/2010/main" val="9203828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21E8D1-E8A6-4C10-9CDF-B4F6BBEC8642}"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
        <p:nvSpPr>
          <p:cNvPr id="3235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3235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35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1242006-73CA-4548-AC76-B8AFC08EA8C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04DCC5-ACD3-4CCA-867B-EA0E04AA7A61}"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AC7256-1062-4435-8853-DC89763F6D45}"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Slide Image Placeholder 1"/>
          <p:cNvSpPr>
            <a:spLocks noGrp="1" noRot="1" noChangeAspect="1" noTextEdit="1"/>
          </p:cNvSpPr>
          <p:nvPr>
            <p:ph type="sldImg"/>
          </p:nvPr>
        </p:nvSpPr>
        <p:spPr>
          <a:ln/>
        </p:spPr>
      </p:sp>
      <p:sp>
        <p:nvSpPr>
          <p:cNvPr id="499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9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F10225-2CFF-45A2-A350-98CFE538E6A5}"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Tree>
    <p:extLst>
      <p:ext uri="{BB962C8B-B14F-4D97-AF65-F5344CB8AC3E}">
        <p14:creationId xmlns:p14="http://schemas.microsoft.com/office/powerpoint/2010/main" val="31275740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D19CCC-F376-42E6-8EEA-C4704F1A9DF4}"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CF451B-DA7A-4977-9899-B74B8DE0C461}"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501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D9081-0DAB-4F04-8CB7-4146C429A0D6}"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Tree>
    <p:extLst>
      <p:ext uri="{BB962C8B-B14F-4D97-AF65-F5344CB8AC3E}">
        <p14:creationId xmlns:p14="http://schemas.microsoft.com/office/powerpoint/2010/main" val="12961737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10EAF-C7AF-4ECC-A6B1-B083842D518A}"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2DC9EF4-8C94-4621-8BDD-E39E22C58C1C}" type="datetime1">
              <a:rPr lang="en-US" smtClean="0"/>
              <a:t>08-Dec-16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543595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1076" name="Visio" r:id="rId4" imgW="491338" imgH="491338" progId="Visio.Drawing.6">
                  <p:embed/>
                </p:oleObj>
              </mc:Choice>
              <mc:Fallback>
                <p:oleObj name="Visio" r:id="rId4" imgW="491338" imgH="491338" progId="Visio.Drawing.6">
                  <p:embed/>
                  <p:pic>
                    <p:nvPicPr>
                      <p:cNvPr id="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777789D-E19E-46DA-AAA2-3C36ED7EFD0A}" type="datetime1">
              <a:rPr lang="en-US" smtClean="0"/>
              <a:t>08-Dec-16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378753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0FBF90DD-C208-4693-A2C6-26B786E1C14A}" type="datetime1">
              <a:rPr lang="en-US" smtClean="0"/>
              <a:t>08-Dec-16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19621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BA4DB87A-A2CF-4909-A462-DF1A763FC116}" type="datetime1">
              <a:rPr lang="en-US" smtClean="0"/>
              <a:t>08-Dec-16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778438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1A41627-05C9-4E20-9D6E-7DDD7A768ECE}" type="datetime1">
              <a:rPr lang="en-US" smtClean="0"/>
              <a:t>08-Dec-16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035321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E9C46C28-784C-47DC-8957-C71988EAEF75}" type="datetime1">
              <a:rPr lang="en-US" smtClean="0"/>
              <a:t>08-Dec-16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489370" y="963706"/>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 name="Title 1"/>
          <p:cNvSpPr>
            <a:spLocks noGrp="1"/>
          </p:cNvSpPr>
          <p:nvPr>
            <p:ph type="ctrTitle"/>
          </p:nvPr>
        </p:nvSpPr>
        <p:spPr>
          <a:xfrm>
            <a:off x="617117" y="1035424"/>
            <a:ext cx="7974106" cy="990600"/>
          </a:xfr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3600">
                <a:solidFill>
                  <a:schemeClr val="lt1"/>
                </a:solidFill>
                <a:latin typeface="+mn-lt"/>
                <a:ea typeface="+mn-ea"/>
                <a:cs typeface="+mn-cs"/>
              </a:defRPr>
            </a:lvl1pPr>
          </a:lstStyle>
          <a:p>
            <a:pPr lvl="0" defTabSz="449263"/>
            <a:r>
              <a:rPr lang="en-US"/>
              <a:t>Click to edit Master title style</a:t>
            </a:r>
          </a:p>
        </p:txBody>
      </p:sp>
      <p:sp>
        <p:nvSpPr>
          <p:cNvPr id="17" name="Text Placeholder 16"/>
          <p:cNvSpPr>
            <a:spLocks noGrp="1"/>
          </p:cNvSpPr>
          <p:nvPr>
            <p:ph type="body" sz="quarter" idx="14"/>
          </p:nvPr>
        </p:nvSpPr>
        <p:spPr>
          <a:xfrm>
            <a:off x="564776" y="3048000"/>
            <a:ext cx="8078788" cy="990600"/>
          </a:xfr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lang="en-US" dirty="0" smtClean="0">
                <a:solidFill>
                  <a:schemeClr val="bg1"/>
                </a:solidFill>
                <a:latin typeface="Maiandra GD" panose="020E0502030308020204" pitchFamily="34" charset="0"/>
                <a:ea typeface="+mj-ea"/>
                <a:cs typeface="+mj-cs"/>
              </a:defRPr>
            </a:lvl1pPr>
          </a:lstStyle>
          <a:p>
            <a:pPr marL="0" lvl="0" indent="0" algn="ctr" defTabSz="914400">
              <a:spcBef>
                <a:spcPct val="0"/>
              </a:spcBef>
              <a:buNone/>
            </a:pPr>
            <a:r>
              <a:rPr lang="en-US" dirty="0"/>
              <a:t>Edit Master text styles</a:t>
            </a:r>
          </a:p>
        </p:txBody>
      </p:sp>
    </p:spTree>
    <p:extLst>
      <p:ext uri="{BB962C8B-B14F-4D97-AF65-F5344CB8AC3E}">
        <p14:creationId xmlns:p14="http://schemas.microsoft.com/office/powerpoint/2010/main" val="196635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627CAE-9DD9-4BAE-B022-E2AD5F99BAFB}" type="datetime1">
              <a:rPr lang="en-US" smtClean="0"/>
              <a:t>08-Dec-16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100545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E9C5AA6-A290-4D6F-AE67-84F013F7551C}" type="datetime1">
              <a:rPr lang="en-US" smtClean="0"/>
              <a:t>08-Dec-16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226453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3600" b="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4AD69CE4-ABFE-4C22-AF4B-BAA15A9C8360}" type="datetime1">
              <a:rPr lang="en-US" smtClean="0"/>
              <a:t>08-Dec-16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56018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EC76E7D-15F6-4036-974C-8330DBC56A99}" type="datetime1">
              <a:rPr lang="en-US" smtClean="0"/>
              <a:t>08-Dec-16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38166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93F08A88-2EFA-4998-A941-7D006DE9F486}" type="datetime1">
              <a:rPr lang="en-US" smtClean="0"/>
              <a:t>08-Dec-16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1498786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9CBA372-B346-413A-9F48-9D3CFC9A3BE6}" type="datetime1">
              <a:rPr lang="en-US" smtClean="0"/>
              <a:t>08-Dec-16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extLst>
      <p:ext uri="{BB962C8B-B14F-4D97-AF65-F5344CB8AC3E}">
        <p14:creationId xmlns:p14="http://schemas.microsoft.com/office/powerpoint/2010/main" val="2577369300"/>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32.jpeg"/><Relationship Id="rId4" Type="http://schemas.openxmlformats.org/officeDocument/2006/relationships/diagramLayout" Target="../diagrams/layout11.xml"/><Relationship Id="rId9" Type="http://schemas.openxmlformats.org/officeDocument/2006/relationships/image" Target="../media/image31.png"/></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29.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8.xml"/><Relationship Id="rId1" Type="http://schemas.openxmlformats.org/officeDocument/2006/relationships/slideLayout" Target="../slideLayouts/slideLayout7.xml"/><Relationship Id="rId6" Type="http://schemas.openxmlformats.org/officeDocument/2006/relationships/hyperlink" Target="http://in.linkedin.com/in/harithapliyal" TargetMode="External"/><Relationship Id="rId5" Type="http://schemas.openxmlformats.org/officeDocument/2006/relationships/hyperlink" Target="mailto:hari.prasad@pm-learn.com" TargetMode="Externa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40.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txBox="1">
            <a:spLocks/>
          </p:cNvSpPr>
          <p:nvPr/>
        </p:nvSpPr>
        <p:spPr bwMode="auto">
          <a:xfrm>
            <a:off x="238125" y="928688"/>
            <a:ext cx="8677275" cy="1828800"/>
          </a:xfrm>
          <a:prstGeom prst="rect">
            <a:avLst/>
          </a:prstGeom>
          <a:ln/>
          <a:extLst/>
        </p:spPr>
        <p:style>
          <a:lnRef idx="0">
            <a:schemeClr val="accent1"/>
          </a:lnRef>
          <a:fillRef idx="3">
            <a:schemeClr val="accent1"/>
          </a:fillRef>
          <a:effectRef idx="3">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3600" b="1" dirty="0"/>
              <a:t>Software Development Lifecycles,</a:t>
            </a:r>
          </a:p>
          <a:p>
            <a:pPr algn="ctr" defTabSz="914400">
              <a:spcBef>
                <a:spcPct val="0"/>
              </a:spcBef>
              <a:buFontTx/>
              <a:buNone/>
            </a:pPr>
            <a:r>
              <a:rPr lang="en-IN" altLang="en-US" sz="3600" b="1" dirty="0"/>
              <a:t>Agile and Scrum</a:t>
            </a:r>
            <a:br>
              <a:rPr lang="en-IN" altLang="en-US" sz="3600" b="1" dirty="0"/>
            </a:br>
            <a:r>
              <a:rPr lang="en-IN" altLang="en-US" sz="3600" b="1" dirty="0"/>
              <a:t> </a:t>
            </a:r>
            <a:r>
              <a:rPr lang="en-IN" altLang="en-US" sz="2400" b="1" dirty="0"/>
              <a:t>3 day workshop</a:t>
            </a:r>
            <a:endParaRPr lang="en-IN" altLang="en-US" sz="3600" b="1" dirty="0"/>
          </a:p>
        </p:txBody>
      </p:sp>
      <p:sp>
        <p:nvSpPr>
          <p:cNvPr id="3" name="Subtitle 2"/>
          <p:cNvSpPr>
            <a:spLocks noGrp="1"/>
          </p:cNvSpPr>
          <p:nvPr>
            <p:ph type="subTitle" idx="1"/>
          </p:nvPr>
        </p:nvSpPr>
        <p:spPr>
          <a:xfrm>
            <a:off x="609600" y="3124200"/>
            <a:ext cx="7467600" cy="1320800"/>
          </a:xfrm>
        </p:spPr>
        <p:txBody>
          <a:bodyPr/>
          <a:lstStyle/>
          <a:p>
            <a:pPr algn="l"/>
            <a:r>
              <a:rPr lang="en-US" altLang="en-US" sz="1800" b="1" dirty="0">
                <a:solidFill>
                  <a:schemeClr val="tx1"/>
                </a:solidFill>
              </a:rPr>
              <a:t>Trainer	:</a:t>
            </a:r>
            <a:r>
              <a:rPr lang="en-US" altLang="en-US" sz="1800" dirty="0">
                <a:solidFill>
                  <a:schemeClr val="tx1"/>
                </a:solidFill>
              </a:rPr>
              <a:t> </a:t>
            </a:r>
            <a:r>
              <a:rPr lang="en-US" altLang="en-US" sz="1800" b="1" dirty="0">
                <a:solidFill>
                  <a:schemeClr val="tx1"/>
                </a:solidFill>
              </a:rPr>
              <a:t>Hari Prasad Thapliyal </a:t>
            </a:r>
          </a:p>
          <a:p>
            <a:pPr algn="l"/>
            <a:r>
              <a:rPr lang="en-US" altLang="en-US" sz="1800" b="1" dirty="0">
                <a:solidFill>
                  <a:schemeClr val="tx1"/>
                </a:solidFill>
              </a:rPr>
              <a:t>	</a:t>
            </a:r>
            <a:r>
              <a:rPr lang="en-US" altLang="en-US" sz="1100" dirty="0">
                <a:solidFill>
                  <a:schemeClr val="tx1"/>
                </a:solidFill>
              </a:rPr>
              <a:t>(</a:t>
            </a:r>
            <a:r>
              <a:rPr lang="en-IN" altLang="en-US" sz="1100" dirty="0">
                <a:solidFill>
                  <a:schemeClr val="tx1"/>
                </a:solidFill>
              </a:rPr>
              <a:t>PMP, PMI-ACP, CSM, MBA, MCA, PGDOM, PGDFM, CIC, PRINCE2-Practitioner</a:t>
            </a:r>
            <a:r>
              <a:rPr lang="en-US" altLang="en-US" sz="1100" dirty="0">
                <a:solidFill>
                  <a:schemeClr val="tx1"/>
                </a:solidFill>
              </a:rPr>
              <a:t>)</a:t>
            </a:r>
          </a:p>
          <a:p>
            <a:pPr algn="l"/>
            <a:r>
              <a:rPr lang="en-US" altLang="en-US" sz="1800" dirty="0">
                <a:solidFill>
                  <a:schemeClr val="tx1"/>
                </a:solidFill>
              </a:rPr>
              <a:t>[</a:t>
            </a:r>
            <a:r>
              <a:rPr lang="en-US" altLang="en-US" sz="1800" b="1" dirty="0">
                <a:solidFill>
                  <a:schemeClr val="tx1"/>
                </a:solidFill>
              </a:rPr>
              <a:t>PMI-ACP : </a:t>
            </a:r>
            <a:r>
              <a:rPr lang="en-IN" altLang="en-US" sz="1800" dirty="0">
                <a:solidFill>
                  <a:schemeClr val="tx1"/>
                </a:solidFill>
              </a:rPr>
              <a:t>#318050</a:t>
            </a:r>
            <a:r>
              <a:rPr lang="en-US" altLang="en-US" sz="1800" b="1" dirty="0">
                <a:solidFill>
                  <a:schemeClr val="tx1"/>
                </a:solidFill>
              </a:rPr>
              <a:t>]</a:t>
            </a:r>
          </a:p>
          <a:p>
            <a:pPr algn="l"/>
            <a:r>
              <a:rPr lang="en-US" altLang="en-US" sz="1800" b="1" dirty="0">
                <a:solidFill>
                  <a:schemeClr val="tx1"/>
                </a:solidFill>
              </a:rPr>
              <a:t>[PMP 	: </a:t>
            </a:r>
            <a:r>
              <a:rPr lang="en-IN" altLang="en-US" sz="1800" dirty="0">
                <a:solidFill>
                  <a:schemeClr val="tx1"/>
                </a:solidFill>
              </a:rPr>
              <a:t>#1563385</a:t>
            </a:r>
            <a:r>
              <a:rPr lang="en-US" altLang="en-US" sz="1800" b="1" dirty="0">
                <a:solidFill>
                  <a:schemeClr val="tx1"/>
                </a:solidFill>
              </a:rPr>
              <a:t>]</a:t>
            </a:r>
            <a:endParaRPr lang="en-US" sz="1800" dirty="0">
              <a:solidFill>
                <a:schemeClr val="tx1"/>
              </a:solidFill>
            </a:endParaRPr>
          </a:p>
        </p:txBody>
      </p:sp>
      <p:sp>
        <p:nvSpPr>
          <p:cNvPr id="71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1E4FF-D6DA-4943-B3DD-9E44DF0E2683}" type="slidenum">
              <a:rPr lang="en-US" altLang="en-US" smtClean="0"/>
              <a:pPr/>
              <a:t>1</a:t>
            </a:fld>
            <a:endParaRPr lang="en-US" altLang="en-US"/>
          </a:p>
        </p:txBody>
      </p:sp>
      <p:sp>
        <p:nvSpPr>
          <p:cNvPr id="7173" name="TextBox 11"/>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5" name="TextBox 14"/>
          <p:cNvSpPr txBox="1">
            <a:spLocks noChangeArrowheads="1"/>
          </p:cNvSpPr>
          <p:nvPr/>
        </p:nvSpPr>
        <p:spPr bwMode="auto">
          <a:xfrm>
            <a:off x="177800" y="4538663"/>
            <a:ext cx="8683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b="1" dirty="0">
                <a:cs typeface="Calibri" panose="020F0502020204030204" pitchFamily="34" charset="0"/>
              </a:rPr>
              <a:t>Copyright: Vedavit Project Solutions</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dirty="0">
                <a:cs typeface="Calibri" panose="020F0502020204030204" pitchFamily="34" charset="0"/>
              </a:rPr>
              <a:t>Hari.prasad@vedavit-ps.com</a:t>
            </a:r>
          </a:p>
          <a:p>
            <a:pPr>
              <a:spcBef>
                <a:spcPct val="0"/>
              </a:spcBef>
              <a:buFontTx/>
              <a:buNone/>
            </a:pPr>
            <a:r>
              <a:rPr lang="en-IN" altLang="en-US" sz="1600" dirty="0">
                <a:cs typeface="Calibri" panose="020F0502020204030204" pitchFamily="34" charset="0"/>
              </a:rPr>
              <a:t>+91-9535999336</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u="sng" dirty="0">
                <a:cs typeface="Calibri" panose="020F0502020204030204" pitchFamily="34" charset="0"/>
              </a:rPr>
              <a:t>This content is legal only for participants of Toshiba, Bangalore Dec’16 Training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Depends upon</a:t>
            </a:r>
          </a:p>
        </p:txBody>
      </p:sp>
      <p:sp>
        <p:nvSpPr>
          <p:cNvPr id="3" name="Content Placeholder 2"/>
          <p:cNvSpPr>
            <a:spLocks noGrp="1"/>
          </p:cNvSpPr>
          <p:nvPr>
            <p:ph idx="1"/>
          </p:nvPr>
        </p:nvSpPr>
        <p:spPr/>
        <p:txBody>
          <a:bodyPr>
            <a:normAutofit fontScale="85000" lnSpcReduction="20000"/>
          </a:bodyPr>
          <a:lstStyle/>
          <a:p>
            <a:r>
              <a:rPr lang="en-IN" dirty="0"/>
              <a:t>Small Team or large team</a:t>
            </a:r>
          </a:p>
          <a:p>
            <a:r>
              <a:rPr lang="en-IN" dirty="0"/>
              <a:t>Greenfield Projects to enhancement project</a:t>
            </a:r>
          </a:p>
          <a:p>
            <a:r>
              <a:rPr lang="en-IN" dirty="0"/>
              <a:t>Unknown technologies to widely known technologies</a:t>
            </a:r>
          </a:p>
          <a:p>
            <a:r>
              <a:rPr lang="en-IN" dirty="0"/>
              <a:t>Simple technology to complex stack of technologies</a:t>
            </a:r>
          </a:p>
          <a:p>
            <a:r>
              <a:rPr lang="en-IN" dirty="0"/>
              <a:t>Project is addressing change to Large organization or Small Organization</a:t>
            </a:r>
          </a:p>
          <a:p>
            <a:r>
              <a:rPr lang="en-IN" dirty="0"/>
              <a:t>Project is addressing Local and small change or global and huge change</a:t>
            </a:r>
          </a:p>
          <a:p>
            <a:r>
              <a:rPr lang="en-IN" dirty="0"/>
              <a:t>Revamp of legacy system to enable certain feature in legacy system</a:t>
            </a:r>
          </a:p>
          <a:p>
            <a:r>
              <a:rPr lang="en-IN" dirty="0"/>
              <a:t>Documentation of legacy is extensively available or not available at all</a:t>
            </a:r>
          </a:p>
          <a:p>
            <a:r>
              <a:rPr lang="en-IN" dirty="0"/>
              <a:t>Team is distributed or co-located</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a:t>
            </a:fld>
            <a:endParaRPr lang="en-US" altLang="en-US"/>
          </a:p>
        </p:txBody>
      </p:sp>
    </p:spTree>
    <p:extLst>
      <p:ext uri="{BB962C8B-B14F-4D97-AF65-F5344CB8AC3E}">
        <p14:creationId xmlns:p14="http://schemas.microsoft.com/office/powerpoint/2010/main" val="3134912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Methods</a:t>
            </a:r>
          </a:p>
        </p:txBody>
      </p:sp>
      <p:sp>
        <p:nvSpPr>
          <p:cNvPr id="302083" name="Content Placeholder 2"/>
          <p:cNvSpPr>
            <a:spLocks noGrp="1"/>
          </p:cNvSpPr>
          <p:nvPr>
            <p:ph idx="1"/>
          </p:nvPr>
        </p:nvSpPr>
        <p:spPr/>
        <p:txBody>
          <a:bodyPr/>
          <a:lstStyle/>
          <a:p>
            <a:r>
              <a:rPr lang="en-US" altLang="en-US"/>
              <a:t>Push Communication</a:t>
            </a:r>
          </a:p>
          <a:p>
            <a:r>
              <a:rPr lang="en-US" altLang="en-US"/>
              <a:t>Pull Communication</a:t>
            </a:r>
          </a:p>
          <a:p>
            <a:r>
              <a:rPr lang="en-US" altLang="en-US"/>
              <a:t>Interactive Communication</a:t>
            </a:r>
          </a:p>
        </p:txBody>
      </p:sp>
      <p:sp>
        <p:nvSpPr>
          <p:cNvPr id="3020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C27C3C-4B0B-4F8A-9A3A-9C496A41B35F}" type="slidenum">
              <a:rPr lang="en-US" altLang="en-US" smtClean="0"/>
              <a:pPr/>
              <a:t>100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6403" name="Title 3"/>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2" name="Subtitle 1"/>
          <p:cNvSpPr>
            <a:spLocks noGrp="1"/>
          </p:cNvSpPr>
          <p:nvPr>
            <p:ph type="subTitle" idx="1"/>
          </p:nvPr>
        </p:nvSpPr>
        <p:spPr/>
        <p:txBody>
          <a:bodyPr/>
          <a:lstStyle/>
          <a:p>
            <a:endParaRPr lang="en-US"/>
          </a:p>
        </p:txBody>
      </p:sp>
      <p:sp>
        <p:nvSpPr>
          <p:cNvPr id="4864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8D5685-4260-4BCF-9BFC-60D9A570BB9C}" type="slidenum">
              <a:rPr lang="en-US" altLang="en-US" smtClean="0"/>
              <a:pPr/>
              <a:t>101</a:t>
            </a:fld>
            <a:endParaRPr lang="en-US" altLang="en-US"/>
          </a:p>
        </p:txBody>
      </p:sp>
    </p:spTree>
    <p:extLst>
      <p:ext uri="{BB962C8B-B14F-4D97-AF65-F5344CB8AC3E}">
        <p14:creationId xmlns:p14="http://schemas.microsoft.com/office/powerpoint/2010/main" val="8257705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User Story</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280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F5BED8-C526-416E-BB35-8C181D580F00}" type="slidenum">
              <a:rPr lang="en-US" altLang="en-US" smtClean="0"/>
              <a:pPr/>
              <a:t>102</a:t>
            </a:fld>
            <a:endParaRPr lang="en-US" altLang="en-US"/>
          </a:p>
        </p:txBody>
      </p:sp>
      <p:sp>
        <p:nvSpPr>
          <p:cNvPr id="332805" name="Rectangle 5"/>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b="1"/>
              <a:t>Types of User Stories</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225CC-387F-466F-8A45-1CD572FCF9D5}" type="slidenum">
              <a:rPr lang="en-US" altLang="en-US" smtClean="0"/>
              <a:pPr/>
              <a:t>103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3Cs of User Story</a:t>
            </a:r>
          </a:p>
        </p:txBody>
      </p:sp>
      <p:sp>
        <p:nvSpPr>
          <p:cNvPr id="336899" name="Content Placeholder 2"/>
          <p:cNvSpPr>
            <a:spLocks noGrp="1"/>
          </p:cNvSpPr>
          <p:nvPr>
            <p:ph idx="1"/>
          </p:nvPr>
        </p:nvSpPr>
        <p:spPr/>
        <p:txBody>
          <a:bodyPr/>
          <a:lstStyle/>
          <a:p>
            <a:r>
              <a:rPr lang="en-US" altLang="en-US"/>
              <a:t>Card</a:t>
            </a:r>
          </a:p>
          <a:p>
            <a:r>
              <a:rPr lang="en-US" altLang="en-US"/>
              <a:t>Conversation</a:t>
            </a:r>
          </a:p>
          <a:p>
            <a:r>
              <a:rPr lang="en-US" altLang="en-US"/>
              <a:t>Confirmation</a:t>
            </a:r>
          </a:p>
        </p:txBody>
      </p:sp>
      <p:sp>
        <p:nvSpPr>
          <p:cNvPr id="3369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B09D07-A85E-432E-8CA2-79ECA06DB08E}" type="slidenum">
              <a:rPr lang="en-US" altLang="en-US" smtClean="0"/>
              <a:pPr/>
              <a:t>104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INVEST Model of User Story</a:t>
            </a:r>
          </a:p>
        </p:txBody>
      </p:sp>
      <p:sp>
        <p:nvSpPr>
          <p:cNvPr id="338947" name="Content Placeholder 2"/>
          <p:cNvSpPr>
            <a:spLocks noGrp="1"/>
          </p:cNvSpPr>
          <p:nvPr>
            <p:ph idx="1"/>
          </p:nvPr>
        </p:nvSpPr>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389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A0B518-A457-4C7A-A64F-9EEAB6A6EA82}" type="slidenum">
              <a:rPr lang="en-US" altLang="en-US" smtClean="0"/>
              <a:pPr/>
              <a:t>105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Epic, Feature, Story, Task</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09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9DDAAE-78E4-4BCA-8BB7-0FB9909186CE}" type="slidenum">
              <a:rPr lang="en-US" altLang="en-US" smtClean="0"/>
              <a:pPr/>
              <a:t>106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solidFill>
                  <a:srgbClr val="000000"/>
                </a:solidFill>
              </a:rPr>
              <a:t>Product Roadmap</a:t>
            </a:r>
            <a:endParaRPr/>
          </a:p>
        </p:txBody>
      </p:sp>
      <p:sp>
        <p:nvSpPr>
          <p:cNvPr id="492548" name="Content Placeholder 4"/>
          <p:cNvSpPr>
            <a:spLocks noGrp="1"/>
          </p:cNvSpPr>
          <p:nvPr>
            <p:ph idx="1"/>
          </p:nvPr>
        </p:nvSpPr>
        <p:spPr/>
        <p:txBody>
          <a:bodyPr>
            <a:normAutofit lnSpcReduction="1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25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4D6DE1-378F-4BDF-9E6E-3E5EF1821A33}" type="slidenum">
              <a:rPr lang="en-US" altLang="en-US" smtClean="0"/>
              <a:pPr/>
              <a:t>107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3659761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Product Roadmap</a:t>
            </a:r>
          </a:p>
        </p:txBody>
      </p:sp>
      <p:sp>
        <p:nvSpPr>
          <p:cNvPr id="49459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37A953-7E3F-4096-9A34-05B9D6125D2C}" type="slidenum">
              <a:rPr lang="en-US" altLang="en-US" smtClean="0"/>
              <a:pPr/>
              <a:t>108</a:t>
            </a:fld>
            <a:endParaRPr lang="en-US" altLang="en-US"/>
          </a:p>
        </p:txBody>
      </p:sp>
      <p:pic>
        <p:nvPicPr>
          <p:cNvPr id="494596" name="Picture 8" descr="http://business-docs.co.uk/wp-content/uploads/2011/10/14-company-roadmap-02-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59769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a:xfrm>
            <a:off x="0" y="0"/>
            <a:ext cx="9144000" cy="808038"/>
          </a:xfrm>
        </p:spPr>
        <p:txBody>
          <a:bodyPr>
            <a:normAutofit/>
          </a:bodyPr>
          <a:lstStyle/>
          <a:p>
            <a:pPr>
              <a:defRPr/>
            </a:pPr>
            <a:r>
              <a:rPr/>
              <a:t>Story-maps</a:t>
            </a:r>
          </a:p>
        </p:txBody>
      </p:sp>
      <p:sp>
        <p:nvSpPr>
          <p:cNvPr id="73732" name="Content Placeholder 4"/>
          <p:cNvSpPr>
            <a:spLocks noGrp="1"/>
          </p:cNvSpPr>
          <p:nvPr>
            <p:ph idx="1"/>
          </p:nvPr>
        </p:nvSpPr>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08934"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6F9C2F-A277-4A62-A0CA-5AEC1F5EC333}" type="slidenum">
              <a:rPr lang="en-US" altLang="en-US" smtClean="0"/>
              <a:pPr/>
              <a:t>109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2498324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38248"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2C6DE0-6087-4782-BF6B-D49BE8CBBE89}" type="slidenum">
              <a:rPr lang="en-US" altLang="en-US" smtClean="0"/>
              <a:pPr/>
              <a:t>11</a:t>
            </a:fld>
            <a:endParaRPr lang="en-US" altLang="en-US"/>
          </a:p>
        </p:txBody>
      </p:sp>
      <p:sp>
        <p:nvSpPr>
          <p:cNvPr id="9" name="Up-Down Arrow 8"/>
          <p:cNvSpPr/>
          <p:nvPr/>
        </p:nvSpPr>
        <p:spPr>
          <a:xfrm>
            <a:off x="4191000" y="1143000"/>
            <a:ext cx="1104900" cy="48768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-&gt; People</a:t>
            </a:r>
          </a:p>
          <a:p>
            <a:pPr algn="ctr" eaLnBrk="1" hangingPunct="1">
              <a:buClr>
                <a:srgbClr val="000000"/>
              </a:buClr>
              <a:buSzPct val="100000"/>
              <a:buFont typeface="Times New Roman" pitchFamily="18" charset="0"/>
              <a:buNone/>
              <a:defRPr/>
            </a:pPr>
            <a:r>
              <a:rPr lang="en-US" b="1" dirty="0">
                <a:solidFill>
                  <a:srgbClr val="FF0000"/>
                </a:solidFill>
              </a:rPr>
              <a:t>                         Orientation</a:t>
            </a:r>
            <a:endParaRPr lang="en-US" b="1" dirty="0">
              <a:solidFill>
                <a:schemeClr val="tx1"/>
              </a:solidFill>
            </a:endParaRPr>
          </a:p>
        </p:txBody>
      </p:sp>
      <p:sp>
        <p:nvSpPr>
          <p:cNvPr id="12" name="Rounded Rectangle 11"/>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p:cNvSpPr/>
          <p:nvPr/>
        </p:nvSpPr>
        <p:spPr>
          <a:xfrm>
            <a:off x="5925457" y="4191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8" name="Left-Right Arrow 7"/>
          <p:cNvSpPr/>
          <p:nvPr/>
        </p:nvSpPr>
        <p:spPr>
          <a:xfrm>
            <a:off x="1143000" y="3276600"/>
            <a:ext cx="7467600" cy="914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   Low              &lt;- </a:t>
            </a:r>
            <a:r>
              <a:rPr lang="en-US" b="1" dirty="0">
                <a:solidFill>
                  <a:srgbClr val="FF0000"/>
                </a:solidFill>
              </a:rPr>
              <a:t>Certainty (Requirements/Technology)</a:t>
            </a:r>
            <a:r>
              <a:rPr lang="en-US" dirty="0">
                <a:solidFill>
                  <a:schemeClr val="tx1"/>
                </a:solidFill>
              </a:rPr>
              <a:t>                   -&gt;High</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err="1"/>
              <a:t>Storymaps</a:t>
            </a:r>
            <a:endParaRPr/>
          </a:p>
        </p:txBody>
      </p:sp>
      <p:sp>
        <p:nvSpPr>
          <p:cNvPr id="51098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C049F-049F-48F3-90A3-FFF94DA42C15}" type="slidenum">
              <a:rPr lang="en-US" altLang="en-US" smtClean="0"/>
              <a:pPr/>
              <a:t>110</a:t>
            </a:fld>
            <a:endParaRPr lang="en-US" altLang="en-US"/>
          </a:p>
        </p:txBody>
      </p:sp>
      <p:pic>
        <p:nvPicPr>
          <p:cNvPr id="510982" name="Picture 2" descr="http://www.agilebuddha.com/wp-content/uploads/2013/02/IMAG01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4642691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Estimations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111</a:t>
            </a:fld>
            <a:endParaRPr lang="en-US" altLang="en-US"/>
          </a:p>
        </p:txBody>
      </p:sp>
    </p:spTree>
    <p:extLst>
      <p:ext uri="{BB962C8B-B14F-4D97-AF65-F5344CB8AC3E}">
        <p14:creationId xmlns:p14="http://schemas.microsoft.com/office/powerpoint/2010/main" val="8120545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112</a:t>
            </a:fld>
            <a:endParaRPr lang="en-US" altLang="en-US"/>
          </a:p>
        </p:txBody>
      </p:sp>
      <p:sp>
        <p:nvSpPr>
          <p:cNvPr id="4" name="Title 3"/>
          <p:cNvSpPr>
            <a:spLocks noGrp="1"/>
          </p:cNvSpPr>
          <p:nvPr>
            <p:ph type="ctrTitle"/>
          </p:nvPr>
        </p:nvSpPr>
        <p:spPr/>
        <p:txBody>
          <a:bodyPr/>
          <a:lstStyle/>
          <a:p>
            <a:r>
              <a:rPr lang="en-US" dirty="0"/>
              <a:t>Videos: Agile Estimation</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S:\15-Video\B01-For-Agile-Class\Agile Estimation.mp4</a:t>
            </a:r>
            <a:endParaRPr lang="en-US" dirty="0"/>
          </a:p>
        </p:txBody>
      </p:sp>
    </p:spTree>
    <p:extLst>
      <p:ext uri="{BB962C8B-B14F-4D97-AF65-F5344CB8AC3E}">
        <p14:creationId xmlns:p14="http://schemas.microsoft.com/office/powerpoint/2010/main" val="908477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Relative Sizing</a:t>
            </a:r>
          </a:p>
        </p:txBody>
      </p:sp>
      <p:sp>
        <p:nvSpPr>
          <p:cNvPr id="54276"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291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CDB107-1D5D-43D3-A62D-B87B90CD17D1}" type="slidenum">
              <a:rPr lang="en-US" altLang="en-US" smtClean="0"/>
              <a:pPr/>
              <a:t>113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7985330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Story Points</a:t>
            </a:r>
          </a:p>
        </p:txBody>
      </p:sp>
      <p:sp>
        <p:nvSpPr>
          <p:cNvPr id="55300"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496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67FB50-C227-4EE3-9CCF-4B8650046D98}" type="slidenum">
              <a:rPr lang="en-US" altLang="en-US" smtClean="0"/>
              <a:pPr/>
              <a:t>114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8991610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Story Points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7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BC474-2C35-4BC1-B468-988709F7A8C3}" type="slidenum">
              <a:rPr lang="en-US" altLang="en-US" smtClean="0"/>
              <a:pPr/>
              <a:t>115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1727997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Wideband Delphi</a:t>
            </a:r>
          </a:p>
        </p:txBody>
      </p:sp>
      <p:sp>
        <p:nvSpPr>
          <p:cNvPr id="42906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E5474C6-2A35-4DBF-B03B-B4A6D238AC5E}" type="slidenum">
              <a:rPr lang="en-US" altLang="en-US" smtClean="0"/>
              <a:pPr/>
              <a:t>116</a:t>
            </a:fld>
            <a:endParaRPr lang="en-US" altLang="en-US"/>
          </a:p>
        </p:txBody>
      </p:sp>
      <p:sp>
        <p:nvSpPr>
          <p:cNvPr id="56324" name="Content Placeholder 4"/>
          <p:cNvSpPr>
            <a:spLocks noGrp="1"/>
          </p:cNvSpPr>
          <p:nvPr>
            <p:ph idx="4294967295"/>
          </p:nvPr>
        </p:nvSpPr>
        <p:spPr>
          <a:xfrm>
            <a:off x="0" y="990600"/>
            <a:ext cx="8382000" cy="13716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graphicFrame>
        <p:nvGraphicFramePr>
          <p:cNvPr id="9" name="Diagram 8"/>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5917682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Planning Poker</a:t>
            </a:r>
          </a:p>
        </p:txBody>
      </p:sp>
      <p:sp>
        <p:nvSpPr>
          <p:cNvPr id="58372" name="Content Placeholder 4"/>
          <p:cNvSpPr>
            <a:spLocks noGrp="1"/>
          </p:cNvSpPr>
          <p:nvPr>
            <p:ph idx="1"/>
          </p:nvPr>
        </p:nvSpPr>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1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958899-F70B-4721-9314-175E7D93BE20}" type="slidenum">
              <a:rPr lang="en-US" altLang="en-US" smtClean="0"/>
              <a:pPr/>
              <a:t>117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5781156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Affinity Estimation</a:t>
            </a:r>
          </a:p>
        </p:txBody>
      </p:sp>
      <p:sp>
        <p:nvSpPr>
          <p:cNvPr id="59396" name="Content Placeholder 4"/>
          <p:cNvSpPr>
            <a:spLocks noGrp="1"/>
          </p:cNvSpPr>
          <p:nvPr>
            <p:ph idx="1"/>
          </p:nvPr>
        </p:nvSpPr>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0AC8E3-284F-4430-9592-355E3CF08883}" type="slidenum">
              <a:rPr lang="en-US" altLang="en-US" smtClean="0"/>
              <a:pPr/>
              <a:t>118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6403187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Affinity Estimation</a:t>
            </a:r>
          </a:p>
        </p:txBody>
      </p:sp>
      <p:sp>
        <p:nvSpPr>
          <p:cNvPr id="4352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A3AFB-A894-466C-BDD2-9CAFDA02FE22}" type="slidenum">
              <a:rPr lang="en-US" altLang="en-US" smtClean="0"/>
              <a:pPr/>
              <a:t>119</a:t>
            </a:fld>
            <a:endParaRPr lang="en-US" altLang="en-US"/>
          </a:p>
        </p:txBody>
      </p:sp>
      <p:graphicFrame>
        <p:nvGraphicFramePr>
          <p:cNvPr id="6" name="Content Placeholder 5"/>
          <p:cNvGraphicFramePr>
            <a:graphicFrameLocks noGrp="1"/>
          </p:cNvGraphicFramePr>
          <p:nvPr>
            <p:ph idx="4294967295"/>
            <p:extLst/>
          </p:nvPr>
        </p:nvGraphicFramePr>
        <p:xfrm>
          <a:off x="6096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77262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solidFill>
                  <a:srgbClr val="000000"/>
                </a:solidFill>
              </a:rPr>
              <a:t>Which SDLC is the best?</a:t>
            </a:r>
            <a:endParaRPr dirty="0"/>
          </a:p>
        </p:txBody>
      </p:sp>
      <p:sp>
        <p:nvSpPr>
          <p:cNvPr id="14029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061EF9-4DF1-4CFD-980A-BD520F631FD8}" type="slidenum">
              <a:rPr lang="en-US" altLang="en-US" smtClean="0"/>
              <a:pPr/>
              <a:t>12</a:t>
            </a:fld>
            <a:endParaRPr lang="en-US" altLang="en-US"/>
          </a:p>
        </p:txBody>
      </p:sp>
      <p:pic>
        <p:nvPicPr>
          <p:cNvPr id="140292"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Affinity Estimation</a:t>
            </a:r>
          </a:p>
        </p:txBody>
      </p:sp>
      <p:sp>
        <p:nvSpPr>
          <p:cNvPr id="4372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A47477-0A21-4621-B9DE-A5D286878B0F}" type="slidenum">
              <a:rPr lang="en-US" altLang="en-US" smtClean="0"/>
              <a:pPr/>
              <a:t>120</a:t>
            </a:fld>
            <a:endParaRPr lang="en-US" altLang="en-US"/>
          </a:p>
        </p:txBody>
      </p:sp>
      <p:sp>
        <p:nvSpPr>
          <p:cNvPr id="437252"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7253"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72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443406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2563" name="Title 3"/>
          <p:cNvSpPr>
            <a:spLocks noGrp="1"/>
          </p:cNvSpPr>
          <p:nvPr>
            <p:ph type="ctrTitle"/>
          </p:nvPr>
        </p:nvSpPr>
        <p:spPr/>
        <p:txBody>
          <a:bodyPr/>
          <a:lstStyle/>
          <a:p>
            <a:r>
              <a:rPr altLang="en-US" sz="4000" dirty="0"/>
              <a:t>Planning, Monitoring &amp; Adapting</a:t>
            </a:r>
          </a:p>
        </p:txBody>
      </p:sp>
      <p:sp>
        <p:nvSpPr>
          <p:cNvPr id="2" name="Subtitle 1"/>
          <p:cNvSpPr>
            <a:spLocks noGrp="1"/>
          </p:cNvSpPr>
          <p:nvPr>
            <p:ph type="subTitle" idx="1"/>
          </p:nvPr>
        </p:nvSpPr>
        <p:spPr/>
        <p:txBody>
          <a:bodyPr/>
          <a:lstStyle/>
          <a:p>
            <a:endParaRPr lang="en-US"/>
          </a:p>
        </p:txBody>
      </p:sp>
      <p:sp>
        <p:nvSpPr>
          <p:cNvPr id="322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48A733-DE63-4F2E-8A36-43C42C857BF6}" type="slidenum">
              <a:rPr lang="en-US" altLang="en-US" smtClean="0"/>
              <a:pPr/>
              <a:t>121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122</a:t>
            </a:fld>
            <a:endParaRPr lang="en-US" altLang="en-US"/>
          </a:p>
        </p:txBody>
      </p:sp>
      <p:sp>
        <p:nvSpPr>
          <p:cNvPr id="4" name="Title 3"/>
          <p:cNvSpPr>
            <a:spLocks noGrp="1"/>
          </p:cNvSpPr>
          <p:nvPr>
            <p:ph type="ctrTitle"/>
          </p:nvPr>
        </p:nvSpPr>
        <p:spPr/>
        <p:txBody>
          <a:bodyPr/>
          <a:lstStyle/>
          <a:p>
            <a:r>
              <a:rPr lang="en-US" dirty="0"/>
              <a:t>Videos: Agile Planning</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S:\15-Video\B01-For-Agile-Class\Agile Planning.mp4</a:t>
            </a:r>
            <a:endParaRPr lang="en-US" dirty="0"/>
          </a:p>
        </p:txBody>
      </p:sp>
    </p:spTree>
    <p:extLst>
      <p:ext uri="{BB962C8B-B14F-4D97-AF65-F5344CB8AC3E}">
        <p14:creationId xmlns:p14="http://schemas.microsoft.com/office/powerpoint/2010/main" val="40142132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Adaptive Planning</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07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D39564-3B4B-40D7-8678-F2105C0E2ABC}" type="slidenum">
              <a:rPr lang="en-US" altLang="en-US" smtClean="0"/>
              <a:pPr/>
              <a:t>123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3043" name="Content Placeholder 2"/>
          <p:cNvSpPr>
            <a:spLocks noGrp="1"/>
          </p:cNvSpPr>
          <p:nvPr>
            <p:ph idx="1"/>
          </p:nvPr>
        </p:nvSpPr>
        <p:spPr/>
        <p:txBody>
          <a:bodyPr>
            <a:normAutofit/>
          </a:bodyPr>
          <a:lstStyle/>
          <a:p>
            <a:r>
              <a:rPr lang="en-US" altLang="en-US" sz="2800" dirty="0"/>
              <a:t>Agile project management does not rely on big bang planning rather it believes in level of planning.</a:t>
            </a:r>
          </a:p>
          <a:p>
            <a:r>
              <a:rPr lang="en-US" altLang="en-US" sz="2800" dirty="0"/>
              <a:t>Planning starts after product backlog grooming</a:t>
            </a:r>
          </a:p>
          <a:p>
            <a:r>
              <a:rPr lang="en-US" altLang="en-US" sz="2800" dirty="0"/>
              <a:t>Three level of planning in agile are</a:t>
            </a:r>
          </a:p>
          <a:p>
            <a:pPr lvl="1"/>
            <a:r>
              <a:rPr lang="en-US" altLang="en-US" sz="2400" dirty="0"/>
              <a:t>Release Planning</a:t>
            </a:r>
          </a:p>
          <a:p>
            <a:pPr lvl="1"/>
            <a:r>
              <a:rPr lang="en-US" altLang="en-US" sz="2400" dirty="0"/>
              <a:t>Iteration Planning</a:t>
            </a:r>
          </a:p>
          <a:p>
            <a:pPr lvl="1"/>
            <a:r>
              <a:rPr lang="en-US" altLang="en-US" sz="2400" dirty="0"/>
              <a:t>Daily Planning</a:t>
            </a:r>
          </a:p>
        </p:txBody>
      </p:sp>
      <p:sp>
        <p:nvSpPr>
          <p:cNvPr id="3430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C43051-0C2C-4C2D-8E1C-9F18351B73A8}" type="slidenum">
              <a:rPr lang="en-US" altLang="en-US" smtClean="0"/>
              <a:pPr/>
              <a:t>124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Grooming</a:t>
            </a:r>
          </a:p>
        </p:txBody>
      </p:sp>
      <p:sp>
        <p:nvSpPr>
          <p:cNvPr id="3" name="Content Placeholder 2"/>
          <p:cNvSpPr>
            <a:spLocks noGrp="1"/>
          </p:cNvSpPr>
          <p:nvPr>
            <p:ph idx="1"/>
          </p:nvPr>
        </p:nvSpPr>
        <p:spPr/>
        <p:txBody>
          <a:bodyPr/>
          <a:lstStyle/>
          <a:p>
            <a:r>
              <a:rPr lang="en-US" dirty="0"/>
              <a:t>If product backlog is not setup then first thing after kickoff is create product backlog</a:t>
            </a:r>
          </a:p>
          <a:p>
            <a:r>
              <a:rPr lang="en-US" dirty="0"/>
              <a:t>Put all the user story PO and team can visualize in the product backlog</a:t>
            </a:r>
          </a:p>
          <a:p>
            <a:r>
              <a:rPr lang="en-US" dirty="0"/>
              <a:t>If user story is vague or large then break the user story into smaller, manageable units</a:t>
            </a:r>
          </a:p>
          <a:p>
            <a:r>
              <a:rPr lang="en-US" dirty="0"/>
              <a:t>Spent 5-10% of the time in every sprint in grooming the product backlog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125</a:t>
            </a:fld>
            <a:endParaRPr lang="en-US" altLang="en-US"/>
          </a:p>
        </p:txBody>
      </p:sp>
    </p:spTree>
    <p:extLst>
      <p:ext uri="{BB962C8B-B14F-4D97-AF65-F5344CB8AC3E}">
        <p14:creationId xmlns:p14="http://schemas.microsoft.com/office/powerpoint/2010/main" val="1385210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49869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1EDDA7-36D5-40EA-94CB-770E2ACC8E49}" type="slidenum">
              <a:rPr lang="en-US" altLang="en-US" smtClean="0"/>
              <a:pPr/>
              <a:t>126</a:t>
            </a:fld>
            <a:endParaRPr lang="en-US" altLang="en-US"/>
          </a:p>
        </p:txBody>
      </p:sp>
      <p:pic>
        <p:nvPicPr>
          <p:cNvPr id="4986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3" name="Rectangle 6"/>
          <p:cNvSpPr>
            <a:spLocks noChangeArrowheads="1"/>
          </p:cNvSpPr>
          <p:nvPr/>
        </p:nvSpPr>
        <p:spPr bwMode="auto">
          <a:xfrm>
            <a:off x="3505200" y="838200"/>
            <a:ext cx="2628900" cy="461963"/>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498694" name="TextBox 7"/>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440346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5091" name="Content Placeholder 2"/>
          <p:cNvSpPr>
            <a:spLocks noGrp="1"/>
          </p:cNvSpPr>
          <p:nvPr>
            <p:ph idx="1"/>
          </p:nvPr>
        </p:nvSpPr>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5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50C8A5-D032-459B-BB8E-A6ED8D6EAD97}" type="slidenum">
              <a:rPr lang="en-US" altLang="en-US" smtClean="0"/>
              <a:pPr/>
              <a:t>127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714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49EAD0-74AF-416F-8530-34AA3D56E13C}" type="slidenum">
              <a:rPr lang="en-US" altLang="en-US" smtClean="0"/>
              <a:pPr/>
              <a:t>128</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08873322"/>
              </p:ext>
            </p:extLst>
          </p:nvPr>
        </p:nvGraphicFramePr>
        <p:xfrm>
          <a:off x="428625" y="1371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714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3" name="Picture 12" descr="https://encrypted-tbn0.gstatic.com/images?q=tbn:ANd9GcSDg9vrgxD70u8r9IWdDyVTXIyctePF6upD71_I4IFf7u61fcX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4" name="Rectangle 12"/>
          <p:cNvSpPr>
            <a:spLocks noChangeArrowheads="1"/>
          </p:cNvSpPr>
          <p:nvPr/>
        </p:nvSpPr>
        <p:spPr bwMode="auto">
          <a:xfrm>
            <a:off x="428625" y="887412"/>
            <a:ext cx="23086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dirty="0">
                <a:solidFill>
                  <a:schemeClr val="tx1"/>
                </a:solidFill>
              </a:rPr>
              <a:t>Release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50074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876761-6170-4653-B2D0-68F133FB281D}" type="slidenum">
              <a:rPr lang="en-US" altLang="en-US" smtClean="0"/>
              <a:pPr/>
              <a:t>129</a:t>
            </a:fld>
            <a:endParaRPr lang="en-US" altLang="en-US"/>
          </a:p>
        </p:txBody>
      </p:sp>
      <p:pic>
        <p:nvPicPr>
          <p:cNvPr id="5007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7"/>
          <p:cNvSpPr>
            <a:spLocks noChangeArrowheads="1"/>
          </p:cNvSpPr>
          <p:nvPr/>
        </p:nvSpPr>
        <p:spPr bwMode="auto">
          <a:xfrm>
            <a:off x="3352800" y="838200"/>
            <a:ext cx="2632075" cy="461963"/>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0742" name="TextBox 8"/>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3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Discuss complexities of these Projects</a:t>
            </a:r>
          </a:p>
        </p:txBody>
      </p:sp>
      <p:sp>
        <p:nvSpPr>
          <p:cNvPr id="6" name="Content Placeholder 5"/>
          <p:cNvSpPr>
            <a:spLocks noGrp="1"/>
          </p:cNvSpPr>
          <p:nvPr>
            <p:ph idx="1"/>
          </p:nvPr>
        </p:nvSpPr>
        <p:spPr/>
        <p:txBody>
          <a:bodyPr>
            <a:normAutofit fontScale="77500" lnSpcReduction="20000"/>
          </a:bodyPr>
          <a:lstStyle/>
          <a:p>
            <a:r>
              <a:rPr lang="en-US" dirty="0"/>
              <a:t>Developing a static website of world history</a:t>
            </a:r>
          </a:p>
          <a:p>
            <a:r>
              <a:rPr lang="en-US" dirty="0"/>
              <a:t>Replacement of 30 years insurance software</a:t>
            </a:r>
          </a:p>
          <a:p>
            <a:r>
              <a:rPr lang="en-US" dirty="0"/>
              <a:t>Enhancing security, safety feature in Boeing Airplane</a:t>
            </a:r>
          </a:p>
          <a:p>
            <a:r>
              <a:rPr lang="en-US" dirty="0"/>
              <a:t>Improving performance of railway website</a:t>
            </a:r>
          </a:p>
          <a:p>
            <a:r>
              <a:rPr lang="en-US" dirty="0"/>
              <a:t>Improving security of Finance Ministry Intranet Portal</a:t>
            </a:r>
          </a:p>
          <a:p>
            <a:r>
              <a:rPr lang="en-US" dirty="0"/>
              <a:t>Developing a new online learning portal</a:t>
            </a:r>
          </a:p>
          <a:p>
            <a:r>
              <a:rPr lang="en-US" dirty="0"/>
              <a:t>Digital media campaign of a new movie to be released</a:t>
            </a:r>
          </a:p>
          <a:p>
            <a:r>
              <a:rPr lang="en-US" dirty="0"/>
              <a:t>Organizing and digitizing your 20+ years 100K photos (digital, hardcopy), songs (digital, cassettes), videos (digital, VCR format)</a:t>
            </a:r>
          </a:p>
          <a:p>
            <a:r>
              <a:rPr lang="en-US" dirty="0"/>
              <a:t>Developing BI system for a FMCG company</a:t>
            </a:r>
          </a:p>
          <a:p>
            <a:r>
              <a:rPr lang="en-US" dirty="0"/>
              <a:t>People are standing in long queue to transact at Bank. How to solve this problem?</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13</a:t>
            </a:fld>
            <a:endParaRPr lang="en-US" altLang="en-US"/>
          </a:p>
        </p:txBody>
      </p:sp>
    </p:spTree>
    <p:extLst>
      <p:ext uri="{BB962C8B-B14F-4D97-AF65-F5344CB8AC3E}">
        <p14:creationId xmlns:p14="http://schemas.microsoft.com/office/powerpoint/2010/main" val="35772404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159747"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491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47C828-1371-415A-A238-B2876AF5D146}" type="slidenum">
              <a:rPr lang="en-US" altLang="en-US" smtClean="0"/>
              <a:pPr/>
              <a:t>130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123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7904BB-1D01-406F-8317-D91112E43D39}" type="slidenum">
              <a:rPr lang="en-US" altLang="en-US" smtClean="0"/>
              <a:pPr/>
              <a:t>131</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81950457"/>
              </p:ext>
            </p:extLst>
          </p:nvPr>
        </p:nvGraphicFramePr>
        <p:xfrm>
          <a:off x="685800" y="994342"/>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1237" name="Rectangle 7"/>
          <p:cNvSpPr>
            <a:spLocks noChangeArrowheads="1"/>
          </p:cNvSpPr>
          <p:nvPr/>
        </p:nvSpPr>
        <p:spPr bwMode="auto">
          <a:xfrm>
            <a:off x="533400" y="809398"/>
            <a:ext cx="23487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dirty="0">
                <a:solidFill>
                  <a:schemeClr val="tx1"/>
                </a:solidFill>
              </a:rPr>
              <a:t>Iteration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72707" name="Content Placeholder 2"/>
          <p:cNvSpPr>
            <a:spLocks noGrp="1"/>
          </p:cNvSpPr>
          <p:nvPr>
            <p:ph idx="1"/>
          </p:nvPr>
        </p:nvSpPr>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2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B34398-DEE1-486A-A2FB-96FCAF90937A}" type="slidenum">
              <a:rPr lang="en-US" altLang="en-US" smtClean="0"/>
              <a:pPr/>
              <a:t>132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4180172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3" name="Content Placeholder 2"/>
          <p:cNvSpPr>
            <a:spLocks noGrp="1"/>
          </p:cNvSpPr>
          <p:nvPr>
            <p:ph idx="1"/>
          </p:nvPr>
        </p:nvSpPr>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4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332F0E-FD84-4663-B39B-C8D752DB1EA0}" type="slidenum">
              <a:rPr lang="en-US" altLang="en-US" smtClean="0"/>
              <a:pPr/>
              <a:t>133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5436668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3283" name="Content Placeholder 2"/>
          <p:cNvSpPr>
            <a:spLocks noGrp="1"/>
          </p:cNvSpPr>
          <p:nvPr>
            <p:ph idx="1"/>
          </p:nvPr>
        </p:nvSpPr>
        <p:spPr>
          <a:xfrm>
            <a:off x="457200" y="1600200"/>
            <a:ext cx="8229600" cy="4495799"/>
          </a:xfrm>
        </p:spPr>
        <p:txBody>
          <a:bodyPr/>
          <a:lstStyle/>
          <a:p>
            <a:r>
              <a:rPr lang="en-US" altLang="en-US" sz="2800" dirty="0"/>
              <a:t>Immediately after or before daily standup meeting sessions and the team updates the </a:t>
            </a:r>
            <a:r>
              <a:rPr lang="en-US" altLang="en-US" sz="2800" dirty="0" err="1"/>
              <a:t>kanban</a:t>
            </a:r>
            <a:r>
              <a:rPr lang="en-US" altLang="en-US" sz="2800" dirty="0"/>
              <a:t> board.</a:t>
            </a:r>
          </a:p>
          <a:p>
            <a:r>
              <a:rPr lang="en-US" altLang="en-US" sz="2800" dirty="0"/>
              <a:t>This reflects the progress and planning of the day based on </a:t>
            </a:r>
          </a:p>
          <a:p>
            <a:pPr lvl="1"/>
            <a:r>
              <a:rPr lang="en-US" altLang="en-US" sz="2400" dirty="0"/>
              <a:t>The work progress of previous day</a:t>
            </a:r>
          </a:p>
          <a:p>
            <a:pPr lvl="1"/>
            <a:r>
              <a:rPr lang="en-US" altLang="en-US" sz="2400" dirty="0"/>
              <a:t> Any internal or external dependency not met</a:t>
            </a:r>
          </a:p>
          <a:p>
            <a:pPr lvl="1"/>
            <a:r>
              <a:rPr lang="en-US" altLang="en-US" sz="2400" dirty="0"/>
              <a:t>Something critical comes up</a:t>
            </a:r>
          </a:p>
          <a:p>
            <a:pPr lvl="1"/>
            <a:r>
              <a:rPr lang="en-US" altLang="en-US" sz="2400" dirty="0"/>
              <a:t> Client want to drop some user story</a:t>
            </a:r>
          </a:p>
        </p:txBody>
      </p:sp>
      <p:sp>
        <p:nvSpPr>
          <p:cNvPr id="3532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72734-2BD1-4FFC-94A9-D7E46F6061B1}" type="slidenum">
              <a:rPr lang="en-US" altLang="en-US" smtClean="0"/>
              <a:pPr/>
              <a:t>134</a:t>
            </a:fld>
            <a:endParaRPr lang="en-US" altLang="en-US"/>
          </a:p>
        </p:txBody>
      </p:sp>
      <p:sp>
        <p:nvSpPr>
          <p:cNvPr id="353285" name="Rectangle 5"/>
          <p:cNvSpPr>
            <a:spLocks noChangeArrowheads="1"/>
          </p:cNvSpPr>
          <p:nvPr/>
        </p:nvSpPr>
        <p:spPr bwMode="auto">
          <a:xfrm>
            <a:off x="3421062" y="798512"/>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dirty="0">
                <a:solidFill>
                  <a:schemeClr val="tx1"/>
                </a:solidFill>
              </a:rPr>
              <a:t>Daily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dirty="0"/>
              <a:t>Daily Planning</a:t>
            </a:r>
          </a:p>
        </p:txBody>
      </p:sp>
      <p:sp>
        <p:nvSpPr>
          <p:cNvPr id="5068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22D7-21E1-4187-9066-D99182682F32}" type="slidenum">
              <a:rPr lang="en-US" altLang="en-US" smtClean="0"/>
              <a:pPr/>
              <a:t>135</a:t>
            </a:fld>
            <a:endParaRPr lang="en-US" altLang="en-US"/>
          </a:p>
        </p:txBody>
      </p:sp>
      <p:pic>
        <p:nvPicPr>
          <p:cNvPr id="506884" name="Picture 2" descr="http://www.mountaingoatsoftware.com/system/hidden_asset/file/29/MockedTask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Rectangle 8"/>
          <p:cNvSpPr>
            <a:spLocks noChangeArrowheads="1"/>
          </p:cNvSpPr>
          <p:nvPr/>
        </p:nvSpPr>
        <p:spPr bwMode="auto">
          <a:xfrm>
            <a:off x="2351680" y="833735"/>
            <a:ext cx="4440639" cy="461665"/>
          </a:xfrm>
          <a:prstGeom prst="rect">
            <a:avLst/>
          </a:prstGeom>
          <a:solidFill>
            <a:schemeClr val="bg1"/>
          </a:solidFill>
          <a:ln>
            <a:noFill/>
          </a:ln>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dirty="0">
                <a:solidFill>
                  <a:schemeClr val="tx1"/>
                </a:solidFill>
              </a:rPr>
              <a:t>Kanban Board on Daily basis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1092648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p:cNvSpPr>
            <a:spLocks noGrp="1"/>
          </p:cNvSpPr>
          <p:nvPr>
            <p:ph type="ctrTitle"/>
          </p:nvPr>
        </p:nvSpPr>
        <p:spPr/>
        <p:txBody>
          <a:bodyPr/>
          <a:lstStyle/>
          <a:p>
            <a:r>
              <a:rPr altLang="en-US" dirty="0"/>
              <a:t>Agile Project Tracking</a:t>
            </a:r>
          </a:p>
        </p:txBody>
      </p:sp>
      <p:sp>
        <p:nvSpPr>
          <p:cNvPr id="3" name="Subtitle 2"/>
          <p:cNvSpPr>
            <a:spLocks noGrp="1"/>
          </p:cNvSpPr>
          <p:nvPr>
            <p:ph type="subTitle" idx="1"/>
          </p:nvPr>
        </p:nvSpPr>
        <p:spPr/>
        <p:txBody>
          <a:bodyPr/>
          <a:lstStyle/>
          <a:p>
            <a:endParaRPr lang="en-US"/>
          </a:p>
        </p:txBody>
      </p:sp>
      <p:sp>
        <p:nvSpPr>
          <p:cNvPr id="367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CBFF02-F76F-405C-B225-A5F229E46DC0}"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Kanban</a:t>
            </a:r>
            <a:r>
              <a:rPr/>
              <a:t> Board</a:t>
            </a:r>
          </a:p>
        </p:txBody>
      </p:sp>
      <p:sp>
        <p:nvSpPr>
          <p:cNvPr id="369667" name="Content Placeholder 2"/>
          <p:cNvSpPr>
            <a:spLocks noGrp="1"/>
          </p:cNvSpPr>
          <p:nvPr>
            <p:ph idx="1"/>
          </p:nvPr>
        </p:nvSpPr>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696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48F40D-7CCA-42DE-94EF-ADC4915D567A}" type="slidenum">
              <a:rPr lang="en-US" altLang="en-US" smtClean="0"/>
              <a:pPr/>
              <a:t>137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err="1"/>
              <a:t>Kanban</a:t>
            </a:r>
            <a:r>
              <a:rPr/>
              <a:t> Board</a:t>
            </a:r>
          </a:p>
        </p:txBody>
      </p:sp>
      <p:sp>
        <p:nvSpPr>
          <p:cNvPr id="37172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2EBAD-D797-4E59-AD81-02AEE5DBEBB8}" type="slidenum">
              <a:rPr lang="en-US" altLang="en-US" smtClean="0"/>
              <a:pPr/>
              <a:t>138</a:t>
            </a:fld>
            <a:endParaRPr lang="en-US" altLang="en-US"/>
          </a:p>
        </p:txBody>
      </p:sp>
      <p:sp>
        <p:nvSpPr>
          <p:cNvPr id="371715" name="Content Placeholder 10"/>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a:p>
            <a:endParaRPr lang="en-US" altLang="en-US"/>
          </a:p>
        </p:txBody>
      </p:sp>
      <p:pic>
        <p:nvPicPr>
          <p:cNvPr id="3717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TextBox 8"/>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1718" name="TextBox 9"/>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1719" name="Picture 4" descr="http://noostvog.files.wordpress.com/2010/12/whiteboard-kanban-english-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Cumulative Flow Diagram (CFD)</a:t>
            </a:r>
          </a:p>
        </p:txBody>
      </p:sp>
      <p:sp>
        <p:nvSpPr>
          <p:cNvPr id="37376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88CB2A-8A53-45FA-836B-9E72F4B8F9A8}" type="slidenum">
              <a:rPr lang="en-US" altLang="en-US" smtClean="0"/>
              <a:pPr/>
              <a:t>139</a:t>
            </a:fld>
            <a:endParaRPr lang="en-US" altLang="en-US"/>
          </a:p>
        </p:txBody>
      </p:sp>
      <p:pic>
        <p:nvPicPr>
          <p:cNvPr id="373765"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16312"/>
          <a:stretch/>
        </p:blipFill>
        <p:spPr bwMode="auto">
          <a:xfrm>
            <a:off x="517983" y="1066800"/>
            <a:ext cx="5943600" cy="4362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pic>
        <p:nvPicPr>
          <p:cNvPr id="3" name="Picture 2"/>
          <p:cNvPicPr>
            <a:picLocks noChangeAspect="1"/>
          </p:cNvPicPr>
          <p:nvPr/>
        </p:nvPicPr>
        <p:blipFill>
          <a:blip r:embed="rId4"/>
          <a:stretch>
            <a:fillRect/>
          </a:stretch>
        </p:blipFill>
        <p:spPr>
          <a:xfrm>
            <a:off x="6196920" y="1381360"/>
            <a:ext cx="2947080" cy="3733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p:cNvSpPr>
            <a:spLocks noGrp="1"/>
          </p:cNvSpPr>
          <p:nvPr>
            <p:ph type="title"/>
          </p:nvPr>
        </p:nvSpPr>
        <p:spPr/>
        <p:txBody>
          <a:bodyPr>
            <a:normAutofit/>
          </a:bodyPr>
          <a:lstStyle/>
          <a:p>
            <a:pPr>
              <a:defRPr/>
            </a:pPr>
            <a:r>
              <a:rPr/>
              <a:t>Types of Systems</a:t>
            </a:r>
          </a:p>
        </p:txBody>
      </p:sp>
      <p:sp>
        <p:nvSpPr>
          <p:cNvPr id="142384"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449EA3-A747-4F60-8FE2-6F0393EBDFD8}" type="slidenum">
              <a:rPr lang="en-US" altLang="en-US" smtClean="0"/>
              <a:pPr/>
              <a:t>14</a:t>
            </a:fld>
            <a:endParaRPr lang="en-US" altLang="en-US"/>
          </a:p>
        </p:txBody>
      </p:sp>
      <p:graphicFrame>
        <p:nvGraphicFramePr>
          <p:cNvPr id="37" name="Table 36"/>
          <p:cNvGraphicFramePr>
            <a:graphicFrameLocks noGrp="1"/>
          </p:cNvGraphicFramePr>
          <p:nvPr>
            <p:extLst>
              <p:ext uri="{D42A27DB-BD31-4B8C-83A1-F6EECF244321}">
                <p14:modId xmlns:p14="http://schemas.microsoft.com/office/powerpoint/2010/main" val="3686251676"/>
              </p:ext>
            </p:extLst>
          </p:nvPr>
        </p:nvGraphicFramePr>
        <p:xfrm>
          <a:off x="609600" y="870972"/>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8" name="Content Placeholder 5"/>
          <p:cNvSpPr txBox="1">
            <a:spLocks/>
          </p:cNvSpPr>
          <p:nvPr/>
        </p:nvSpPr>
        <p:spPr>
          <a:xfrm>
            <a:off x="420914" y="3372306"/>
            <a:ext cx="8229600" cy="3107869"/>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defRPr/>
            </a:pPr>
            <a:r>
              <a:rPr lang="en-IN" sz="1400" b="1" dirty="0"/>
              <a:t>Chaos: </a:t>
            </a:r>
            <a:r>
              <a:rPr lang="en-IN" sz="1400" dirty="0"/>
              <a:t>Bus, Scooter, Cycle, Tram, Car, Pedestrian using the same road to commute is chaos. First you need to act to bring little order. </a:t>
            </a:r>
          </a:p>
          <a:p>
            <a:pPr lvl="1" defTabSz="914400">
              <a:defRPr/>
            </a:pPr>
            <a:r>
              <a:rPr lang="en-IN" sz="1200" dirty="0"/>
              <a:t>No practice helps here. </a:t>
            </a:r>
          </a:p>
          <a:p>
            <a:pPr defTabSz="914400">
              <a:defRPr/>
            </a:pPr>
            <a:r>
              <a:rPr lang="en-IN" sz="1400" b="1" dirty="0"/>
              <a:t>Complex: </a:t>
            </a:r>
            <a:r>
              <a:rPr lang="en-IN" sz="1400" dirty="0"/>
              <a:t>As a head of department you want to remove corruption from your department. First you need to probe problem and its reasons. </a:t>
            </a:r>
          </a:p>
          <a:p>
            <a:pPr lvl="1" defTabSz="914400">
              <a:defRPr/>
            </a:pPr>
            <a:r>
              <a:rPr lang="en-IN" sz="1200" dirty="0"/>
              <a:t>Practices keep emerging. No standard practices helps.</a:t>
            </a:r>
          </a:p>
          <a:p>
            <a:pPr defTabSz="914400">
              <a:defRPr/>
            </a:pPr>
            <a:r>
              <a:rPr lang="en-IN" sz="1400" b="1" dirty="0"/>
              <a:t>Complicated: </a:t>
            </a:r>
            <a:r>
              <a:rPr lang="en-IN" sz="1400" dirty="0"/>
              <a:t>One day your school going child is not interested in going school but you want him to go. First you need to sense the problem, its gravity. </a:t>
            </a:r>
          </a:p>
          <a:p>
            <a:pPr lvl="1" defTabSz="914400">
              <a:defRPr/>
            </a:pPr>
            <a:r>
              <a:rPr lang="en-IN" sz="1200" dirty="0"/>
              <a:t>Good practices learned from your elders and friends will help you here. Little tailoring may be required.</a:t>
            </a:r>
            <a:endParaRPr lang="en-IN" sz="1200" b="1" dirty="0"/>
          </a:p>
          <a:p>
            <a:pPr defTabSz="914400">
              <a:defRPr/>
            </a:pPr>
            <a:r>
              <a:rPr lang="en-IN" sz="1400" b="1" dirty="0"/>
              <a:t>Simple: </a:t>
            </a:r>
            <a:r>
              <a:rPr lang="en-IN" sz="1400" dirty="0"/>
              <a:t>In your kitchen you need to make tea but you realized there is no water, milk, tea, sugar! First you need to sense the problem then categories reasons and solutions.</a:t>
            </a:r>
          </a:p>
          <a:p>
            <a:pPr lvl="1" defTabSz="914400">
              <a:defRPr/>
            </a:pPr>
            <a:r>
              <a:rPr lang="en-IN" sz="1200" dirty="0"/>
              <a:t>Best practices will help here. No change is required in practices..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randombar(horizont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WIP Limit</a:t>
            </a:r>
          </a:p>
        </p:txBody>
      </p:sp>
      <p:sp>
        <p:nvSpPr>
          <p:cNvPr id="375811" name="Content Placeholder 2"/>
          <p:cNvSpPr>
            <a:spLocks noGrp="1"/>
          </p:cNvSpPr>
          <p:nvPr>
            <p:ph idx="1"/>
          </p:nvPr>
        </p:nvSpPr>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58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A2EB59-5F97-499C-B82B-126213DA4657}" type="slidenum">
              <a:rPr lang="en-US" altLang="en-US" smtClean="0"/>
              <a:pPr/>
              <a:t>140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786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927C4A-1AF2-4F55-A99B-5DB1CFB45CA9}" type="slidenum">
              <a:rPr lang="en-US" altLang="en-US" smtClean="0"/>
              <a:pPr/>
              <a:t>141</a:t>
            </a:fld>
            <a:endParaRPr lang="en-US" altLang="en-US"/>
          </a:p>
        </p:txBody>
      </p:sp>
      <p:pic>
        <p:nvPicPr>
          <p:cNvPr id="3778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Rectangle 6"/>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991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D37F49-9BBB-45E6-83FB-1CD963611020}" type="slidenum">
              <a:rPr lang="en-US" altLang="en-US" smtClean="0"/>
              <a:pPr/>
              <a:t>142</a:t>
            </a:fld>
            <a:endParaRPr lang="en-US" altLang="en-US"/>
          </a:p>
        </p:txBody>
      </p:sp>
      <p:pic>
        <p:nvPicPr>
          <p:cNvPr id="3799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195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AF6C0-9A3F-4D02-A855-223AEB38F672}" type="slidenum">
              <a:rPr lang="en-US" altLang="en-US" smtClean="0"/>
              <a:pPr/>
              <a:t>143</a:t>
            </a:fld>
            <a:endParaRPr lang="en-US" altLang="en-US"/>
          </a:p>
        </p:txBody>
      </p:sp>
      <p:pic>
        <p:nvPicPr>
          <p:cNvPr id="3819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401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1E8626-DD27-4E1B-9068-4B98480328BA}" type="slidenum">
              <a:rPr lang="en-US" altLang="en-US" smtClean="0"/>
              <a:pPr/>
              <a:t>144</a:t>
            </a:fld>
            <a:endParaRPr lang="en-US" altLang="en-US"/>
          </a:p>
        </p:txBody>
      </p:sp>
      <p:pic>
        <p:nvPicPr>
          <p:cNvPr id="3840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4012" name="Rectangle 15"/>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6051" name="Content Placeholder 3"/>
          <p:cNvSpPr>
            <a:spLocks noGrp="1"/>
          </p:cNvSpPr>
          <p:nvPr>
            <p:ph idx="1"/>
          </p:nvPr>
        </p:nvSpPr>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6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733B02-20D5-4914-BF27-2CD1418E5E1C}" type="slidenum">
              <a:rPr lang="en-US" altLang="en-US" smtClean="0"/>
              <a:pPr/>
              <a:t>145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8099" name="Content Placeholder 2"/>
          <p:cNvSpPr>
            <a:spLocks noGrp="1"/>
          </p:cNvSpPr>
          <p:nvPr>
            <p:ph idx="1"/>
          </p:nvPr>
        </p:nvSpPr>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881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AF23E8-6068-4CBB-B1B0-6DECA6DA8C39}" type="slidenum">
              <a:rPr lang="en-US" altLang="en-US" smtClean="0"/>
              <a:pPr/>
              <a:t>146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94243" name="Content Placeholder 2"/>
          <p:cNvSpPr>
            <a:spLocks noGrp="1"/>
          </p:cNvSpPr>
          <p:nvPr>
            <p:ph idx="1"/>
          </p:nvPr>
        </p:nvSpPr>
        <p:spPr/>
        <p:txBody>
          <a:bodyPr>
            <a:normAutofit fontScale="92500" lnSpcReduction="10000"/>
          </a:bodyPr>
          <a:lstStyle/>
          <a:p>
            <a:pPr algn="ctr">
              <a:buFont typeface="Arial" panose="020B0604020202020204" pitchFamily="34" charset="0"/>
              <a:buNone/>
            </a:pPr>
            <a:r>
              <a:rPr lang="en-US" altLang="en-US" sz="3600" b="1" dirty="0"/>
              <a:t>Types of Retrospectives</a:t>
            </a:r>
          </a:p>
          <a:p>
            <a:r>
              <a:rPr lang="en-US" altLang="en-US" sz="2000" b="1" dirty="0"/>
              <a:t>Start, Stop, Continue</a:t>
            </a:r>
            <a:r>
              <a:rPr lang="en-US" altLang="en-US" sz="2000" dirty="0"/>
              <a:t> : The facilitator captures team open-ended feedback using a wheel that encourages team members to assess an iteration or milestone. What should be start new, what should we stop, what should be continue from last iterations. </a:t>
            </a:r>
            <a:r>
              <a:rPr lang="en-US" altLang="en-US" sz="2000" b="1" dirty="0"/>
              <a:t>Dur: 10 to 25</a:t>
            </a:r>
          </a:p>
          <a:p>
            <a:pPr>
              <a:buFont typeface="Arial" charset="0"/>
              <a:buChar char="•"/>
              <a:defRPr/>
            </a:pPr>
            <a:r>
              <a:rPr lang="en-US" sz="2000" b="1" dirty="0"/>
              <a:t>Force Field Analysis </a:t>
            </a:r>
            <a:r>
              <a:rPr lang="en-US" sz="2000" dirty="0"/>
              <a:t>: A plan designed around the force field analysis technique.  A retrospective for your whole company/department or to </a:t>
            </a:r>
            <a:r>
              <a:rPr lang="en-US" sz="2000" dirty="0" err="1"/>
              <a:t>analyse</a:t>
            </a:r>
            <a:r>
              <a:rPr lang="en-US" sz="2000" dirty="0"/>
              <a:t> a particular topic. </a:t>
            </a:r>
            <a:r>
              <a:rPr lang="en-US" sz="2000" b="1" dirty="0"/>
              <a:t>Dur : 60</a:t>
            </a:r>
          </a:p>
          <a:p>
            <a:r>
              <a:rPr lang="en-US" altLang="en-US" sz="2000" b="1" dirty="0"/>
              <a:t>Pomodoro Retrospective </a:t>
            </a:r>
            <a:r>
              <a:rPr lang="en-US" altLang="en-US" sz="2000" dirty="0"/>
              <a:t>: Focused and time-constrained by using the Pomodoro technique.  Useful for determining a single action to improve the work of a small team. </a:t>
            </a:r>
            <a:r>
              <a:rPr lang="en-US" altLang="en-US" sz="2000" b="1" dirty="0"/>
              <a:t>Dur : 25</a:t>
            </a:r>
          </a:p>
          <a:p>
            <a:r>
              <a:rPr lang="en-US" altLang="en-US" sz="2000" b="1" dirty="0"/>
              <a:t>Four L's Retrospective </a:t>
            </a:r>
            <a:r>
              <a:rPr lang="en-US" altLang="en-US" sz="2000" dirty="0"/>
              <a:t>: Liked – Learned – Lacked – Longed For.  Iteration and project retrospectives as well as for retrospection of training and conference events.. </a:t>
            </a:r>
            <a:r>
              <a:rPr lang="en-US" altLang="en-US" sz="2000" b="1" dirty="0"/>
              <a:t>Dur : 90 - 120</a:t>
            </a:r>
          </a:p>
          <a:p>
            <a:r>
              <a:rPr lang="en-US" altLang="en-US" sz="2000" b="1" dirty="0"/>
              <a:t>Sailboat </a:t>
            </a:r>
            <a:r>
              <a:rPr lang="en-US" altLang="en-US" sz="2000" dirty="0"/>
              <a:t>: What anchors slow the team down, what wind propels it forward?.  Good for the "gather data" and "generate insights" portions of a retrospective</a:t>
            </a:r>
            <a:r>
              <a:rPr lang="en-US" altLang="en-US" sz="2000" b="1" dirty="0"/>
              <a:t>. Dur : 90 - 120</a:t>
            </a:r>
          </a:p>
          <a:p>
            <a:pPr marL="0" indent="0">
              <a:buNone/>
            </a:pPr>
            <a:endParaRPr lang="en-US" altLang="en-US" sz="2000" b="1" dirty="0"/>
          </a:p>
          <a:p>
            <a:endParaRPr lang="en-US" altLang="en-US" sz="2000" b="1" dirty="0"/>
          </a:p>
        </p:txBody>
      </p:sp>
      <p:sp>
        <p:nvSpPr>
          <p:cNvPr id="3942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386B99-D8A2-432B-A608-BAB6E123EA9A}" type="slidenum">
              <a:rPr lang="en-US" altLang="en-US" smtClean="0"/>
              <a:pPr/>
              <a:t>147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2435" name="Content Placeholder 2"/>
          <p:cNvSpPr>
            <a:spLocks noGrp="1"/>
          </p:cNvSpPr>
          <p:nvPr>
            <p:ph idx="1"/>
          </p:nvPr>
        </p:nvSpPr>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24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471A0B-BABA-47BC-8269-D1DD961B0C36}" type="slidenum">
              <a:rPr lang="en-US" altLang="en-US" smtClean="0"/>
              <a:pPr/>
              <a:t>148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4483" name="Content Placeholder 2"/>
          <p:cNvSpPr>
            <a:spLocks noGrp="1"/>
          </p:cNvSpPr>
          <p:nvPr>
            <p:ph idx="1"/>
          </p:nvPr>
        </p:nvSpPr>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4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1EF0F-2453-4A21-A672-C1CEE5B0F695}" type="slidenum">
              <a:rPr lang="en-US" altLang="en-US" smtClean="0"/>
              <a:pPr/>
              <a:t>149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a:t>Types of Systems</a:t>
            </a:r>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DF3FA-DFB8-4F52-A759-AD7EFBDA116E}" type="slidenum">
              <a:rPr lang="en-US" altLang="en-US" smtClean="0"/>
              <a:pPr/>
              <a:t>15</a:t>
            </a:fld>
            <a:endParaRPr lang="en-US" altLang="en-US"/>
          </a:p>
        </p:txBody>
      </p:sp>
      <p:sp>
        <p:nvSpPr>
          <p:cNvPr id="6" name="4-Point Star 5"/>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Metrics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150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Agile Project Metrics</a:t>
            </a:r>
            <a:endParaRPr lang="en-US" dirty="0"/>
          </a:p>
        </p:txBody>
      </p:sp>
      <p:sp>
        <p:nvSpPr>
          <p:cNvPr id="6" name="Content Placeholder 5"/>
          <p:cNvSpPr>
            <a:spLocks noGrp="1"/>
          </p:cNvSpPr>
          <p:nvPr>
            <p:ph idx="1"/>
          </p:nvPr>
        </p:nvSpPr>
        <p:spPr/>
        <p:txBody>
          <a:bodyPr>
            <a:normAutofit fontScale="92500" lnSpcReduction="20000"/>
          </a:bodyPr>
          <a:lstStyle/>
          <a:p>
            <a:r>
              <a:rPr lang="en-IN" dirty="0"/>
              <a:t>Team Proactiveness</a:t>
            </a:r>
          </a:p>
          <a:p>
            <a:r>
              <a:rPr lang="en-IN" dirty="0"/>
              <a:t>Team's ability to deliver the commitments</a:t>
            </a:r>
          </a:p>
          <a:p>
            <a:r>
              <a:rPr lang="en-IN" dirty="0"/>
              <a:t>Team's ability to live agile values</a:t>
            </a:r>
          </a:p>
          <a:p>
            <a:r>
              <a:rPr lang="en-IN" dirty="0"/>
              <a:t>Team's ability to agile principles</a:t>
            </a:r>
          </a:p>
          <a:p>
            <a:r>
              <a:rPr lang="en-IN" dirty="0"/>
              <a:t>Helpfulness of team to each other</a:t>
            </a:r>
          </a:p>
          <a:p>
            <a:r>
              <a:rPr lang="en-IN" dirty="0"/>
              <a:t>Ability to solve impediments</a:t>
            </a:r>
          </a:p>
          <a:p>
            <a:r>
              <a:rPr lang="en-US" dirty="0"/>
              <a:t>Customer Satisfaction Index</a:t>
            </a:r>
          </a:p>
          <a:p>
            <a:r>
              <a:rPr lang="en-IN" dirty="0"/>
              <a:t>Functional Point Written by a team every month</a:t>
            </a:r>
          </a:p>
          <a:p>
            <a:r>
              <a:rPr lang="en-IN" dirty="0"/>
              <a:t>Moral of the team every sprint</a:t>
            </a:r>
          </a:p>
          <a:p>
            <a:r>
              <a:rPr lang="en-IN" dirty="0"/>
              <a:t>Trends of Impediments</a:t>
            </a:r>
          </a:p>
          <a:p>
            <a:r>
              <a:rPr lang="en-IN" dirty="0"/>
              <a:t>Trends of Risk</a:t>
            </a:r>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151</a:t>
            </a:fld>
            <a:endParaRPr lang="en-US" altLang="en-US"/>
          </a:p>
        </p:txBody>
      </p:sp>
    </p:spTree>
    <p:extLst>
      <p:ext uri="{BB962C8B-B14F-4D97-AF65-F5344CB8AC3E}">
        <p14:creationId xmlns:p14="http://schemas.microsoft.com/office/powerpoint/2010/main" val="17963431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Project Metrics</a:t>
            </a:r>
          </a:p>
        </p:txBody>
      </p:sp>
      <p:sp>
        <p:nvSpPr>
          <p:cNvPr id="3" name="Content Placeholder 2"/>
          <p:cNvSpPr>
            <a:spLocks noGrp="1"/>
          </p:cNvSpPr>
          <p:nvPr>
            <p:ph idx="1"/>
          </p:nvPr>
        </p:nvSpPr>
        <p:spPr/>
        <p:txBody>
          <a:bodyPr>
            <a:normAutofit fontScale="70000" lnSpcReduction="20000"/>
          </a:bodyPr>
          <a:lstStyle/>
          <a:p>
            <a:r>
              <a:rPr lang="en-IN" dirty="0"/>
              <a:t>Estimation accuracy curve</a:t>
            </a:r>
          </a:p>
          <a:p>
            <a:r>
              <a:rPr lang="en-IN" dirty="0"/>
              <a:t>Commitment Curve</a:t>
            </a:r>
          </a:p>
          <a:p>
            <a:r>
              <a:rPr lang="en-IN" dirty="0"/>
              <a:t>Velocity Curve</a:t>
            </a:r>
          </a:p>
          <a:p>
            <a:r>
              <a:rPr lang="en-IN" dirty="0"/>
              <a:t>Issues in the issue log</a:t>
            </a:r>
          </a:p>
          <a:p>
            <a:r>
              <a:rPr lang="en-IN" dirty="0"/>
              <a:t>Functional Point Test Coverage</a:t>
            </a:r>
          </a:p>
          <a:p>
            <a:r>
              <a:rPr lang="en-IN" dirty="0"/>
              <a:t>Project Resource Iteration</a:t>
            </a:r>
          </a:p>
          <a:p>
            <a:r>
              <a:rPr lang="en-IN" dirty="0"/>
              <a:t>Value Delivered Curve</a:t>
            </a:r>
          </a:p>
          <a:p>
            <a:r>
              <a:rPr lang="en-IN" dirty="0"/>
              <a:t>Time spent on Rework Curve</a:t>
            </a:r>
          </a:p>
          <a:p>
            <a:r>
              <a:rPr lang="en-IN" dirty="0"/>
              <a:t>Time spent on Technical Debt Curve</a:t>
            </a:r>
          </a:p>
          <a:p>
            <a:r>
              <a:rPr lang="en-IN" dirty="0"/>
              <a:t>Number of Product Demos Curve</a:t>
            </a:r>
          </a:p>
          <a:p>
            <a:r>
              <a:rPr lang="en-IN" dirty="0"/>
              <a:t>Team's unplanned leaves Curve</a:t>
            </a:r>
          </a:p>
          <a:p>
            <a:r>
              <a:rPr lang="en-IN" dirty="0"/>
              <a:t>No of defect leak to production Curve</a:t>
            </a:r>
          </a:p>
          <a:p>
            <a:r>
              <a:rPr lang="en-IN" dirty="0"/>
              <a:t>No of UAT test cases passed Curve</a:t>
            </a:r>
          </a:p>
          <a:p>
            <a:r>
              <a:rPr lang="en-IN" dirty="0"/>
              <a:t>Test Coverage Curve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152</a:t>
            </a:fld>
            <a:endParaRPr lang="en-US" altLang="en-US"/>
          </a:p>
        </p:txBody>
      </p:sp>
    </p:spTree>
    <p:extLst>
      <p:ext uri="{BB962C8B-B14F-4D97-AF65-F5344CB8AC3E}">
        <p14:creationId xmlns:p14="http://schemas.microsoft.com/office/powerpoint/2010/main" val="23608134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5" name="Content Placeholder 4"/>
          <p:cNvSpPr>
            <a:spLocks noGrp="1"/>
          </p:cNvSpPr>
          <p:nvPr>
            <p:ph idx="1"/>
          </p:nvPr>
        </p:nvSpPr>
        <p:spPr/>
        <p:txBody>
          <a:bodyPr>
            <a:normAutofit fontScale="70000" lnSpcReduction="20000"/>
          </a:bodyPr>
          <a:lstStyle/>
          <a:p>
            <a:pPr algn="ctr">
              <a:buFont typeface="Arial" panose="020B0604020202020204" pitchFamily="34" charset="0"/>
              <a:buNone/>
              <a:defRPr/>
            </a:pPr>
            <a:r>
              <a:rPr lang="en-US" sz="4600" b="1" dirty="0"/>
              <a:t>Velocity</a:t>
            </a:r>
          </a:p>
          <a:p>
            <a:pPr>
              <a:buFont typeface="Arial" charset="0"/>
              <a:buChar char="•"/>
              <a:defRPr/>
            </a:pPr>
            <a:r>
              <a:rPr lang="en-US" dirty="0"/>
              <a:t>Velocity is number of story points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a team</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 (at the start)</a:t>
            </a:r>
          </a:p>
          <a:p>
            <a:pPr lvl="1">
              <a:buFont typeface="Arial" charset="0"/>
              <a:buChar char="–"/>
              <a:defRPr/>
            </a:pPr>
            <a:r>
              <a:rPr lang="en-US" dirty="0"/>
              <a:t>Do not add/remove resource in the team to influence velocity</a:t>
            </a:r>
          </a:p>
          <a:p>
            <a:pPr lvl="1">
              <a:buFont typeface="Arial" charset="0"/>
              <a:buChar char="–"/>
              <a:defRPr/>
            </a:pPr>
            <a:r>
              <a:rPr lang="en-US" dirty="0"/>
              <a:t>If needed create a new team and put resources there to increase velocity</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13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020F14-01F8-4F91-A9EF-587F5263A49F}" type="slidenum">
              <a:rPr lang="en-US" altLang="en-US" smtClean="0"/>
              <a:pPr/>
              <a:t>153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455684" name="Content Placeholder 4"/>
          <p:cNvSpPr>
            <a:spLocks noGrp="1"/>
          </p:cNvSpPr>
          <p:nvPr>
            <p:ph idx="1"/>
          </p:nvPr>
        </p:nvSpPr>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b="1" dirty="0"/>
              <a:t>Escaped Defects</a:t>
            </a:r>
            <a:endParaRPr lang="en-US" altLang="en-US" b="1" dirty="0">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b="1" dirty="0">
                <a:solidFill>
                  <a:srgbClr val="000000"/>
                </a:solidFill>
              </a:rPr>
              <a:t>Escaped Defect Rate </a:t>
            </a:r>
            <a:r>
              <a:rPr lang="en-US" altLang="en-US" sz="2000" dirty="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Tracking the trend of this metrics helps you understanding the quality of product and maturity of testing process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Cause of Escaped Defects may be</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Over commitment and delivery &amp; not negotiating</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Adding more work without stabilizing the work already done</a:t>
            </a:r>
          </a:p>
          <a:p>
            <a:pPr marL="914400" lvl="1"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dirty="0">
                <a:solidFill>
                  <a:srgbClr val="000000"/>
                </a:solidFill>
              </a:rPr>
              <a:t>High Technical Debt</a:t>
            </a:r>
          </a:p>
        </p:txBody>
      </p:sp>
      <p:sp>
        <p:nvSpPr>
          <p:cNvPr id="45568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CEEACD-1DE0-488E-A606-57DBEFB7D230}" type="slidenum">
              <a:rPr lang="en-US" altLang="en-US" smtClean="0"/>
              <a:pPr/>
              <a:t>154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p>
        </p:txBody>
      </p:sp>
      <p:sp>
        <p:nvSpPr>
          <p:cNvPr id="3" name="Content Placeholder 2"/>
          <p:cNvSpPr>
            <a:spLocks noGrp="1"/>
          </p:cNvSpPr>
          <p:nvPr>
            <p:ph idx="1"/>
          </p:nvPr>
        </p:nvSpPr>
        <p:spPr/>
        <p:txBody>
          <a:bodyPr/>
          <a:lstStyle/>
          <a:p>
            <a:r>
              <a:rPr lang="en-IN" dirty="0"/>
              <a:t>Lead Time : Time between a request being made and being fulfilled</a:t>
            </a:r>
          </a:p>
          <a:p>
            <a:r>
              <a:rPr lang="en-IN" dirty="0"/>
              <a:t>Cycle Time : Time between start of work on a user story and making the feature available for delivery.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155</a:t>
            </a:fld>
            <a:endParaRPr lang="en-US" altLang="en-US"/>
          </a:p>
        </p:txBody>
      </p:sp>
    </p:spTree>
    <p:extLst>
      <p:ext uri="{BB962C8B-B14F-4D97-AF65-F5344CB8AC3E}">
        <p14:creationId xmlns:p14="http://schemas.microsoft.com/office/powerpoint/2010/main" val="40415162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77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C89B5A-5542-4319-B7E5-F78BCC09AA4F}" type="slidenum">
              <a:rPr lang="en-US" altLang="en-US" smtClean="0"/>
              <a:pPr/>
              <a:t>156</a:t>
            </a:fld>
            <a:endParaRPr lang="en-US" altLang="en-US"/>
          </a:p>
        </p:txBody>
      </p:sp>
      <p:pic>
        <p:nvPicPr>
          <p:cNvPr id="457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3" name="TextBox 9"/>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7735" name="TextBox 8"/>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978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4C4EF-3699-4D77-B10D-486878229506}" type="slidenum">
              <a:rPr lang="en-US" altLang="en-US" smtClean="0"/>
              <a:pPr/>
              <a:t>157</a:t>
            </a:fld>
            <a:endParaRPr lang="en-US" altLang="en-US"/>
          </a:p>
        </p:txBody>
      </p:sp>
      <p:pic>
        <p:nvPicPr>
          <p:cNvPr id="459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8"/>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183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F16575-3BC3-4DEA-8A7E-CA15FB78F87D}" type="slidenum">
              <a:rPr lang="en-US" altLang="en-US" smtClean="0"/>
              <a:pPr/>
              <a:t>158</a:t>
            </a:fld>
            <a:endParaRPr lang="en-US" altLang="en-US"/>
          </a:p>
        </p:txBody>
      </p:sp>
      <p:pic>
        <p:nvPicPr>
          <p:cNvPr id="461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38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F3E168-E26B-452B-BBCF-A9B4B320F8AC}" type="slidenum">
              <a:rPr lang="en-US" altLang="en-US" smtClean="0"/>
              <a:pPr/>
              <a:t>159</a:t>
            </a:fld>
            <a:endParaRPr lang="en-US" altLang="en-US"/>
          </a:p>
        </p:txBody>
      </p:sp>
      <p:pic>
        <p:nvPicPr>
          <p:cNvPr id="463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Waterfall</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16</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grpSp>
        <p:nvGrpSpPr>
          <p:cNvPr id="3" name="Group 2"/>
          <p:cNvGrpSpPr/>
          <p:nvPr/>
        </p:nvGrpSpPr>
        <p:grpSpPr>
          <a:xfrm>
            <a:off x="578225" y="1008743"/>
            <a:ext cx="7956175" cy="5313588"/>
            <a:chOff x="381000" y="1008743"/>
            <a:chExt cx="7956175" cy="5313588"/>
          </a:xfrm>
        </p:grpSpPr>
        <p:pic>
          <p:nvPicPr>
            <p:cNvPr id="1026" name="Picture 2" descr="SDLC 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08743"/>
              <a:ext cx="7956175" cy="5313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24400" y="13716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5475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Earn Value Management</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6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51D8B7-0DDB-494C-A3B6-7B2F0003D86E}" type="slidenum">
              <a:rPr lang="en-US" altLang="en-US" smtClean="0"/>
              <a:pPr/>
              <a:t>160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 Curve</a:t>
            </a:r>
          </a:p>
        </p:txBody>
      </p:sp>
      <p:sp>
        <p:nvSpPr>
          <p:cNvPr id="4782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F8ED9-98B2-47C9-8985-1EEF0C722CAD}" type="slidenum">
              <a:rPr lang="en-US" altLang="en-US" smtClean="0"/>
              <a:pPr/>
              <a:t>161</a:t>
            </a:fld>
            <a:endParaRPr lang="en-US" altLang="en-US"/>
          </a:p>
        </p:txBody>
      </p:sp>
      <p:pic>
        <p:nvPicPr>
          <p:cNvPr id="4782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7603" name="Title 3"/>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2" name="Subtitle 1"/>
          <p:cNvSpPr>
            <a:spLocks noGrp="1"/>
          </p:cNvSpPr>
          <p:nvPr>
            <p:ph type="subTitle" idx="1"/>
          </p:nvPr>
        </p:nvSpPr>
        <p:spPr/>
        <p:txBody>
          <a:bodyPr/>
          <a:lstStyle/>
          <a:p>
            <a:endParaRPr lang="en-US"/>
          </a:p>
        </p:txBody>
      </p:sp>
      <p:sp>
        <p:nvSpPr>
          <p:cNvPr id="5376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584914-9BEC-4107-AD3D-9AA748672757}" type="slidenum">
              <a:rPr lang="en-US" altLang="en-US" smtClean="0"/>
              <a:pPr/>
              <a:t>162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Cost of Quality</a:t>
            </a:r>
            <a:endParaRPr/>
          </a:p>
        </p:txBody>
      </p:sp>
      <p:sp>
        <p:nvSpPr>
          <p:cNvPr id="54374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5DC1D4-84DA-47E2-8C33-E07A5C7F0048}" type="slidenum">
              <a:rPr lang="en-US" altLang="en-US" smtClean="0"/>
              <a:pPr/>
              <a:t>163</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24741898"/>
              </p:ext>
            </p:extLst>
          </p:nvPr>
        </p:nvGraphicFramePr>
        <p:xfrm>
          <a:off x="685800" y="9906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95F14D-5EBF-4C47-8EE9-10AE9E02F57A}" type="slidenum">
              <a:rPr lang="en-US" altLang="en-US" smtClean="0"/>
              <a:pPr/>
              <a:t>164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660175-3AE1-4C4F-A304-7743A296369E}" type="slidenum">
              <a:rPr lang="en-US" altLang="en-US" smtClean="0"/>
              <a:pPr/>
              <a:t>165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D53F16-6160-46A2-B10D-EC7FCF13A77E}" type="slidenum">
              <a:rPr lang="en-US" altLang="en-US" smtClean="0"/>
              <a:pPr/>
              <a:t>166</a:t>
            </a:fld>
            <a:endParaRPr lang="en-US" altLang="en-US"/>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0404B2-2F46-47CF-844F-C74AEBB47601}" type="slidenum">
              <a:rPr lang="en-US" altLang="en-US" smtClean="0"/>
              <a:pPr/>
              <a:t>167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itle 1"/>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p:cNvSpPr>
            <a:spLocks noGrp="1"/>
          </p:cNvSpPr>
          <p:nvPr>
            <p:ph idx="1"/>
          </p:nvPr>
        </p:nvSpPr>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39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24C7BA-FF1B-4480-8C64-A659DC0F0118}" type="slidenum">
              <a:rPr lang="en-US" altLang="en-US" smtClean="0"/>
              <a:pPr/>
              <a:t>168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Test Driven Development (TDD)</a:t>
            </a:r>
            <a:endParaRPr/>
          </a:p>
        </p:txBody>
      </p:sp>
      <p:sp>
        <p:nvSpPr>
          <p:cNvPr id="5580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895C77-2E0B-4BAB-990B-FDAC86BD962A}" type="slidenum">
              <a:rPr lang="en-US" altLang="en-US" smtClean="0"/>
              <a:pPr/>
              <a:t>169</a:t>
            </a:fld>
            <a:endParaRPr lang="en-US" altLang="en-US"/>
          </a:p>
        </p:txBody>
      </p:sp>
      <p:pic>
        <p:nvPicPr>
          <p:cNvPr id="558084" name="Picture 10" descr="File:Test-driven 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5" name="TextBox 6"/>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lgn="ctr">
              <a:buNone/>
            </a:pPr>
            <a:r>
              <a:rPr lang="en-US" sz="2400" dirty="0"/>
              <a:t>S:\15-Video\B05-SDLC\</a:t>
            </a:r>
            <a:r>
              <a:rPr lang="en-IN" sz="2400" dirty="0"/>
              <a:t>Waterfall Process - Georgia Tech - Software Development Process</a:t>
            </a:r>
            <a:endParaRPr lang="en-US" sz="2400" dirty="0"/>
          </a:p>
        </p:txBody>
      </p:sp>
    </p:spTree>
    <p:extLst>
      <p:ext uri="{BB962C8B-B14F-4D97-AF65-F5344CB8AC3E}">
        <p14:creationId xmlns:p14="http://schemas.microsoft.com/office/powerpoint/2010/main" val="39611069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Acceptance Test Driven Development (ATDD)</a:t>
            </a:r>
            <a:endParaRPr/>
          </a:p>
        </p:txBody>
      </p:sp>
      <p:sp>
        <p:nvSpPr>
          <p:cNvPr id="5601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153461-E11F-4675-9FCE-8D31B10E23CE}" type="slidenum">
              <a:rPr lang="en-US" altLang="en-US" smtClean="0"/>
              <a:pPr/>
              <a:t>170</a:t>
            </a:fld>
            <a:endParaRPr lang="en-US" altLang="en-US"/>
          </a:p>
        </p:txBody>
      </p:sp>
      <p:pic>
        <p:nvPicPr>
          <p:cNvPr id="560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Exploratory Testing</a:t>
            </a:r>
          </a:p>
        </p:txBody>
      </p:sp>
      <p:sp>
        <p:nvSpPr>
          <p:cNvPr id="562179" name="Content Placeholder 5"/>
          <p:cNvSpPr>
            <a:spLocks noGrp="1"/>
          </p:cNvSpPr>
          <p:nvPr>
            <p:ph idx="1"/>
          </p:nvPr>
        </p:nvSpPr>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21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B32115-C4E9-4C2A-9E91-FB4021A804BD}" type="slidenum">
              <a:rPr lang="en-US" altLang="en-US" smtClean="0"/>
              <a:pPr/>
              <a:t>171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Continuous Integration</a:t>
            </a:r>
            <a:endParaRPr/>
          </a:p>
        </p:txBody>
      </p:sp>
      <p:sp>
        <p:nvSpPr>
          <p:cNvPr id="564232"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50584E-00E7-4689-BDA6-FF0639740CED}" type="slidenum">
              <a:rPr lang="en-US" altLang="en-US" smtClean="0"/>
              <a:pPr/>
              <a:t>172</a:t>
            </a:fld>
            <a:endParaRPr lang="en-US" altLang="en-US"/>
          </a:p>
        </p:txBody>
      </p:sp>
      <p:pic>
        <p:nvPicPr>
          <p:cNvPr id="564228" name="Picture 8" descr="http://www.javaworld.com/javaworld/jw-06-2007/images/02fi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4230" name="TextBox 11"/>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4231" name="TextBox 12"/>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Continuous Process Improvement</a:t>
            </a:r>
          </a:p>
        </p:txBody>
      </p:sp>
      <p:sp>
        <p:nvSpPr>
          <p:cNvPr id="7" name="Content Placeholder 6"/>
          <p:cNvSpPr>
            <a:spLocks noGrp="1"/>
          </p:cNvSpPr>
          <p:nvPr>
            <p:ph idx="1"/>
          </p:nvPr>
        </p:nvSpPr>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627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8C44B6-CA22-4285-87D0-D00A514C0496}" type="slidenum">
              <a:rPr lang="en-US" altLang="en-US" smtClean="0"/>
              <a:pPr/>
              <a:t>173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normAutofit/>
          </a:bodyPr>
          <a:lstStyle/>
          <a:p>
            <a:pPr>
              <a:defRPr/>
            </a:pPr>
            <a:r>
              <a:rPr/>
              <a:t>7 Wastes</a:t>
            </a:r>
          </a:p>
        </p:txBody>
      </p:sp>
      <p:sp>
        <p:nvSpPr>
          <p:cNvPr id="56832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D7501E-1287-4FC9-A160-01B3E709B567}" type="slidenum">
              <a:rPr lang="en-US" altLang="en-US" smtClean="0"/>
              <a:pPr/>
              <a:t>174</a:t>
            </a:fld>
            <a:endParaRPr lang="en-US" altLang="en-US"/>
          </a:p>
        </p:txBody>
      </p:sp>
      <p:sp>
        <p:nvSpPr>
          <p:cNvPr id="568325" name="TextBox 12"/>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Oval 13"/>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57037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34678D-6B90-44BE-9197-17DBF274F302}" type="slidenum">
              <a:rPr lang="en-US" altLang="en-US" smtClean="0"/>
              <a:pPr/>
              <a:t>175</a:t>
            </a:fld>
            <a:endParaRPr lang="en-US" altLang="en-US"/>
          </a:p>
        </p:txBody>
      </p:sp>
      <p:sp>
        <p:nvSpPr>
          <p:cNvPr id="7" name="Content Placeholder 6"/>
          <p:cNvSpPr>
            <a:spLocks noGrp="1"/>
          </p:cNvSpPr>
          <p:nvPr>
            <p:ph idx="4294967295"/>
          </p:nvPr>
        </p:nvSpPr>
        <p:spPr>
          <a:xfrm>
            <a:off x="0" y="990600"/>
            <a:ext cx="8229600" cy="5105400"/>
          </a:xfrm>
        </p:spPr>
        <p:txBody>
          <a:bodyPr>
            <a:normAutofit/>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pic>
        <p:nvPicPr>
          <p:cNvPr id="570373" name="Picture 2" descr="http://beyondlean.files.wordpress.com/2010/09/5s_circ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Version Control</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24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26697B-07E6-4ECA-B1C3-409394D90741}" type="slidenum">
              <a:rPr lang="en-US" altLang="en-US" smtClean="0"/>
              <a:pPr/>
              <a:t>176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Version Control</a:t>
            </a:r>
          </a:p>
        </p:txBody>
      </p:sp>
      <p:sp>
        <p:nvSpPr>
          <p:cNvPr id="574497" name="Slide Number Placeholder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6BA170-AA75-450E-A104-926D875DF972}" type="slidenum">
              <a:rPr lang="en-US" altLang="en-US" smtClean="0"/>
              <a:pPr/>
              <a:t>177</a:t>
            </a:fld>
            <a:endParaRPr lang="en-US" altLang="en-US"/>
          </a:p>
        </p:txBody>
      </p:sp>
      <p:sp>
        <p:nvSpPr>
          <p:cNvPr id="9" name="Can 8"/>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44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Tooling Mistake</a:t>
            </a:r>
          </a:p>
        </p:txBody>
      </p:sp>
      <p:sp>
        <p:nvSpPr>
          <p:cNvPr id="6" name="Content Placeholder 5"/>
          <p:cNvSpPr>
            <a:spLocks noGrp="1"/>
          </p:cNvSpPr>
          <p:nvPr>
            <p:ph idx="1"/>
          </p:nvPr>
        </p:nvSpPr>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651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AB633D-9B98-4F5A-8BEE-3BC6D18E3EF1}" type="slidenum">
              <a:rPr lang="en-US" altLang="en-US" smtClean="0"/>
              <a:pPr/>
              <a:t>178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Typical Software Tools in Agile Projects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78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326284-330C-4410-9BB0-EBE924D60523}" type="slidenum">
              <a:rPr lang="en-US" altLang="en-US" smtClean="0"/>
              <a:pPr/>
              <a:t>179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Verification and Validation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18</a:t>
            </a:fld>
            <a:endParaRPr lang="en-US"/>
          </a:p>
        </p:txBody>
      </p:sp>
      <p:pic>
        <p:nvPicPr>
          <p:cNvPr id="9" name="Picture 2" descr="SDLC V-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1392143" y="849681"/>
            <a:ext cx="6834188" cy="4502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61999" y="5340945"/>
            <a:ext cx="8094477" cy="646331"/>
          </a:xfrm>
          <a:prstGeom prst="rect">
            <a:avLst/>
          </a:prstGeom>
        </p:spPr>
        <p:txBody>
          <a:bodyPr wrap="square">
            <a:spAutoFit/>
          </a:bodyPr>
          <a:lstStyle/>
          <a:p>
            <a:r>
              <a:rPr lang="en-IN" dirty="0">
                <a:solidFill>
                  <a:schemeClr val="tx1"/>
                </a:solidFill>
                <a:highlight>
                  <a:srgbClr val="FFFF00"/>
                </a:highlight>
              </a:rPr>
              <a:t>Extension of the waterfall model and is based on association of a testing phase for each corresponding development stage</a:t>
            </a:r>
            <a:endParaRPr lang="en-US" dirty="0">
              <a:solidFill>
                <a:schemeClr val="tx1"/>
              </a:solidFill>
              <a:highlight>
                <a:srgbClr val="FFFF00"/>
              </a:highlight>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0653607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1091" name="Title 3"/>
          <p:cNvSpPr>
            <a:spLocks noGrp="1"/>
          </p:cNvSpPr>
          <p:nvPr>
            <p:ph type="ctrTitle"/>
          </p:nvPr>
        </p:nvSpPr>
        <p:spPr/>
        <p:txBody>
          <a:bodyPr/>
          <a:lstStyle/>
          <a:p>
            <a:r>
              <a:rPr altLang="en-US" sz="4000"/>
              <a:t>Tools &amp; Techniques</a:t>
            </a:r>
            <a:br>
              <a:rPr altLang="en-US" sz="4000"/>
            </a:br>
            <a:r>
              <a:rPr altLang="en-US" sz="4000"/>
              <a:t>Soft Skills</a:t>
            </a:r>
          </a:p>
        </p:txBody>
      </p:sp>
      <p:sp>
        <p:nvSpPr>
          <p:cNvPr id="2" name="Subtitle 1"/>
          <p:cNvSpPr>
            <a:spLocks noGrp="1"/>
          </p:cNvSpPr>
          <p:nvPr>
            <p:ph type="subTitle" idx="1"/>
          </p:nvPr>
        </p:nvSpPr>
        <p:spPr/>
        <p:txBody>
          <a:bodyPr/>
          <a:lstStyle/>
          <a:p>
            <a:endParaRPr lang="en-US"/>
          </a:p>
        </p:txBody>
      </p:sp>
      <p:sp>
        <p:nvSpPr>
          <p:cNvPr id="601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A86F3-B590-4CB8-BB1E-0256A5E56B88}" type="slidenum">
              <a:rPr lang="en-US" altLang="en-US" smtClean="0"/>
              <a:pPr/>
              <a:t>180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Shu</a:t>
            </a:r>
            <a:r>
              <a:rPr/>
              <a:t>-Ha-</a:t>
            </a:r>
            <a:r>
              <a:rPr err="1"/>
              <a:t>Ri</a:t>
            </a:r>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13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274BFE-3556-4584-B332-54E87FB1871E}" type="slidenum">
              <a:rPr lang="en-US" altLang="en-US" smtClean="0"/>
              <a:pPr/>
              <a:t>181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Collaboration</a:t>
            </a:r>
            <a:endParaRPr/>
          </a:p>
        </p:txBody>
      </p:sp>
      <p:sp>
        <p:nvSpPr>
          <p:cNvPr id="47107" name="Content Placeholder 2"/>
          <p:cNvSpPr>
            <a:spLocks noGrp="1"/>
          </p:cNvSpPr>
          <p:nvPr>
            <p:ph idx="1"/>
          </p:nvPr>
        </p:nvSpPr>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54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1E89EC-7C97-4071-95FA-470E0CF34480}" type="slidenum">
              <a:rPr lang="en-US" altLang="en-US" smtClean="0"/>
              <a:pPr/>
              <a:t>182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Adaptive Leadership</a:t>
            </a:r>
            <a:endParaRPr/>
          </a:p>
        </p:txBody>
      </p:sp>
      <p:sp>
        <p:nvSpPr>
          <p:cNvPr id="617475" name="Content Placeholder 2"/>
          <p:cNvSpPr>
            <a:spLocks noGrp="1"/>
          </p:cNvSpPr>
          <p:nvPr>
            <p:ph idx="1"/>
          </p:nvPr>
        </p:nvSpPr>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74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05371-76C9-4086-8B6E-17E7D74A6B34}" type="slidenum">
              <a:rPr lang="en-US" altLang="en-US" smtClean="0"/>
              <a:pPr/>
              <a:t>183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a:t>
            </a:r>
          </a:p>
        </p:txBody>
      </p:sp>
      <p:sp>
        <p:nvSpPr>
          <p:cNvPr id="7" name="Content Placeholder 6"/>
          <p:cNvSpPr>
            <a:spLocks noGrp="1"/>
          </p:cNvSpPr>
          <p:nvPr>
            <p:ph idx="1"/>
          </p:nvPr>
        </p:nvSpPr>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00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8DB67E-178E-4D0A-B17F-5D1CCF3222AE}" type="slidenum">
              <a:rPr lang="en-US" altLang="en-US" smtClean="0"/>
              <a:pPr/>
              <a:t>184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7" name="Content Placeholder 6"/>
          <p:cNvSpPr>
            <a:spLocks noGrp="1"/>
          </p:cNvSpPr>
          <p:nvPr>
            <p:ph idx="1"/>
          </p:nvPr>
        </p:nvSpPr>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20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913F4B-6E0C-4152-880F-10071A8E14F2}" type="slidenum">
              <a:rPr lang="en-US" altLang="en-US" smtClean="0"/>
              <a:pPr/>
              <a:t>185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6441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B6A2C9-0115-4A2E-A20A-3DD2365F93ED}" type="slidenum">
              <a:rPr lang="en-US" altLang="en-US" smtClean="0"/>
              <a:pPr/>
              <a:t>186</a:t>
            </a:fld>
            <a:endParaRPr lang="en-US" altLang="en-US"/>
          </a:p>
        </p:txBody>
      </p:sp>
      <p:pic>
        <p:nvPicPr>
          <p:cNvPr id="644101" name="Picture 2" descr="Cohn scrumofscrums4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Type of Teams</a:t>
            </a:r>
          </a:p>
        </p:txBody>
      </p:sp>
      <p:sp>
        <p:nvSpPr>
          <p:cNvPr id="64618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366189-6105-4BC1-A52C-233774E33AD0}" type="slidenum">
              <a:rPr lang="en-US" altLang="en-US" smtClean="0"/>
              <a:pPr/>
              <a:t>187</a:t>
            </a:fld>
            <a:endParaRPr lang="en-US" alt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340174288"/>
              </p:ext>
            </p:extLst>
          </p:nvPr>
        </p:nvGraphicFramePr>
        <p:xfrm>
          <a:off x="762000" y="1295399"/>
          <a:ext cx="7924800" cy="4724399"/>
        </p:xfrm>
        <a:graphic>
          <a:graphicData uri="http://schemas.openxmlformats.org/drawingml/2006/table">
            <a:tbl>
              <a:tblPr>
                <a:tableStyleId>{5C22544A-7EE6-4342-B048-85BDC9FD1C3A}</a:tableStyleId>
              </a:tblPr>
              <a:tblGrid>
                <a:gridCol w="2201333">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408853">
                  <a:extLst>
                    <a:ext uri="{9D8B030D-6E8A-4147-A177-3AD203B41FA5}">
                      <a16:colId xmlns:a16="http://schemas.microsoft.com/office/drawing/2014/main" val="20002"/>
                    </a:ext>
                  </a:extLst>
                </a:gridCol>
                <a:gridCol w="1496907">
                  <a:extLst>
                    <a:ext uri="{9D8B030D-6E8A-4147-A177-3AD203B41FA5}">
                      <a16:colId xmlns:a16="http://schemas.microsoft.com/office/drawing/2014/main" val="20003"/>
                    </a:ext>
                  </a:extLst>
                </a:gridCol>
                <a:gridCol w="1496907">
                  <a:extLst>
                    <a:ext uri="{9D8B030D-6E8A-4147-A177-3AD203B41FA5}">
                      <a16:colId xmlns:a16="http://schemas.microsoft.com/office/drawing/2014/main" val="20004"/>
                    </a:ext>
                  </a:extLst>
                </a:gridCol>
              </a:tblGrid>
              <a:tr h="928982">
                <a:tc>
                  <a:txBody>
                    <a:bodyPr/>
                    <a:lstStyle/>
                    <a:p>
                      <a:pPr algn="l"/>
                      <a:endParaRPr lang="en-US" sz="1800" b="1" dirty="0">
                        <a:solidFill>
                          <a:schemeClr val="tx1"/>
                        </a:solidFill>
                      </a:endParaRPr>
                    </a:p>
                  </a:txBody>
                  <a:tcPr marL="96819" marR="96819"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Self-organizing team</a:t>
                      </a:r>
                    </a:p>
                  </a:txBody>
                  <a:tcPr marL="96819" marR="96819"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L="96819" marR="96819" marT="45722" marB="45722"/>
                </a:tc>
                <a:extLst>
                  <a:ext uri="{0D108BD9-81ED-4DB2-BD59-A6C34878D82A}">
                    <a16:rowId xmlns:a16="http://schemas.microsoft.com/office/drawing/2014/main" val="10000"/>
                  </a:ext>
                </a:extLst>
              </a:tr>
              <a:tr h="928982">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1"/>
                  </a:ext>
                </a:extLst>
              </a:tr>
              <a:tr h="829380">
                <a:tc>
                  <a:txBody>
                    <a:bodyPr/>
                    <a:lstStyle/>
                    <a:p>
                      <a:pPr algn="l"/>
                      <a:r>
                        <a:rPr lang="en-US" sz="1800" b="1" dirty="0">
                          <a:solidFill>
                            <a:schemeClr val="tx1"/>
                          </a:solidFill>
                        </a:rPr>
                        <a:t>Designing the team and its context</a:t>
                      </a: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2"/>
                  </a:ext>
                </a:extLst>
              </a:tr>
              <a:tr h="1207675">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3"/>
                  </a:ext>
                </a:extLst>
              </a:tr>
              <a:tr h="82938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4"/>
                  </a:ext>
                </a:extLst>
              </a:tr>
            </a:tbl>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68675" name="Title 3"/>
          <p:cNvSpPr>
            <a:spLocks noGrp="1"/>
          </p:cNvSpPr>
          <p:nvPr>
            <p:ph type="ctrTitle"/>
          </p:nvPr>
        </p:nvSpPr>
        <p:spPr/>
        <p:txBody>
          <a:bodyPr/>
          <a:lstStyle/>
          <a:p>
            <a:r>
              <a:rPr altLang="en-US" sz="4000" dirty="0"/>
              <a:t>Value Based Prioritization</a:t>
            </a:r>
            <a:endParaRPr altLang="en-US" sz="4400" dirty="0"/>
          </a:p>
        </p:txBody>
      </p:sp>
      <p:sp>
        <p:nvSpPr>
          <p:cNvPr id="2" name="Subtitle 1"/>
          <p:cNvSpPr>
            <a:spLocks noGrp="1"/>
          </p:cNvSpPr>
          <p:nvPr>
            <p:ph type="subTitle" idx="1"/>
          </p:nvPr>
        </p:nvSpPr>
        <p:spPr/>
        <p:txBody>
          <a:bodyPr/>
          <a:lstStyle/>
          <a:p>
            <a:endParaRPr lang="en-US"/>
          </a:p>
        </p:txBody>
      </p:sp>
      <p:sp>
        <p:nvSpPr>
          <p:cNvPr id="668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1B3A17-4BFE-4EAC-BA93-98E3B97F4279}" type="slidenum">
              <a:rPr lang="en-US" altLang="en-US" smtClean="0"/>
              <a:pPr/>
              <a:t>188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68604C-82BA-4081-922E-1E0DE188B01F}" type="slidenum">
              <a:rPr lang="en-US" altLang="en-US" smtClean="0"/>
              <a:pPr/>
              <a:t>189</a:t>
            </a:fld>
            <a:endParaRPr lang="en-US" altLang="en-US"/>
          </a:p>
        </p:txBody>
      </p:sp>
      <p:sp>
        <p:nvSpPr>
          <p:cNvPr id="678915" name="Content Placeholder 7"/>
          <p:cNvSpPr>
            <a:spLocks noGrp="1"/>
          </p:cNvSpPr>
          <p:nvPr>
            <p:ph idx="4294967295"/>
          </p:nvPr>
        </p:nvSpPr>
        <p:spPr>
          <a:xfrm>
            <a:off x="0" y="990600"/>
            <a:ext cx="8229600" cy="5105400"/>
          </a:xfrm>
        </p:spPr>
        <p:txBody>
          <a:bodyPr/>
          <a:lstStyle/>
          <a:p>
            <a:r>
              <a:rPr lang="en-US" altLang="en-US"/>
              <a:t>Tools &amp; Techniques / Value Based Prioritization &amp; Value Streaming</a:t>
            </a:r>
          </a:p>
          <a:p>
            <a:endParaRPr lang="en-US" altLang="en-US"/>
          </a:p>
          <a:p>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Iterative Model</a:t>
            </a:r>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19</a:t>
            </a:fld>
            <a:endParaRPr lang="en-US"/>
          </a:p>
        </p:txBody>
      </p:sp>
      <p:pic>
        <p:nvPicPr>
          <p:cNvPr id="2050" name="Picture 2" descr="SDLC Iterativ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1493"/>
            <a:ext cx="8118490" cy="329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632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JIT in Value Delivery</a:t>
            </a:r>
          </a:p>
        </p:txBody>
      </p:sp>
      <p:sp>
        <p:nvSpPr>
          <p:cNvPr id="680963" name="Content Placeholder 2"/>
          <p:cNvSpPr>
            <a:spLocks noGrp="1"/>
          </p:cNvSpPr>
          <p:nvPr>
            <p:ph idx="1"/>
          </p:nvPr>
        </p:nvSpPr>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0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8EEFA4-FB3E-4D31-97C2-8784F5A03FFC}" type="slidenum">
              <a:rPr lang="en-US" altLang="en-US" smtClean="0"/>
              <a:pPr/>
              <a:t>190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Sources of Revenue</a:t>
            </a:r>
          </a:p>
        </p:txBody>
      </p:sp>
      <p:sp>
        <p:nvSpPr>
          <p:cNvPr id="60419" name="Content Placeholder 2"/>
          <p:cNvSpPr>
            <a:spLocks noGrp="1"/>
          </p:cNvSpPr>
          <p:nvPr>
            <p:ph idx="1"/>
          </p:nvPr>
        </p:nvSpPr>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3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24F8A1-2E6F-4F59-B98A-E3561F72A4E0}" type="slidenum">
              <a:rPr lang="en-US" altLang="en-US" smtClean="0"/>
              <a:pPr/>
              <a:t>191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Minimum Marketable Features (MMF)</a:t>
            </a:r>
          </a:p>
        </p:txBody>
      </p:sp>
      <p:sp>
        <p:nvSpPr>
          <p:cNvPr id="69325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D167B2-1FBC-4745-A03F-805D2673CF75}" type="slidenum">
              <a:rPr lang="en-US" altLang="en-US" smtClean="0"/>
              <a:pPr/>
              <a:t>192</a:t>
            </a:fld>
            <a:endParaRPr lang="en-US" altLang="en-US"/>
          </a:p>
        </p:txBody>
      </p:sp>
      <p:sp>
        <p:nvSpPr>
          <p:cNvPr id="70659" name="Content Placeholder 2"/>
          <p:cNvSpPr>
            <a:spLocks noGrp="1"/>
          </p:cNvSpPr>
          <p:nvPr>
            <p:ph idx="4294967295"/>
          </p:nvPr>
        </p:nvSpPr>
        <p:spPr>
          <a:xfrm>
            <a:off x="0" y="990600"/>
            <a:ext cx="8229600" cy="5105400"/>
          </a:xfrm>
        </p:spPr>
        <p:txBody>
          <a:bodyPr>
            <a:normAutofit/>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pic>
        <p:nvPicPr>
          <p:cNvPr id="6932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Prioritization &amp; Ranking Methods</a:t>
            </a:r>
          </a:p>
        </p:txBody>
      </p:sp>
      <p:sp>
        <p:nvSpPr>
          <p:cNvPr id="3" name="Content Placeholder 2"/>
          <p:cNvSpPr>
            <a:spLocks noGrp="1"/>
          </p:cNvSpPr>
          <p:nvPr>
            <p:ph idx="1"/>
          </p:nvPr>
        </p:nvSpPr>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a:p>
            <a:pPr>
              <a:buFont typeface="Arial" charset="0"/>
              <a:buChar char="•"/>
              <a:defRPr/>
            </a:pPr>
            <a:r>
              <a:rPr lang="en-US" dirty="0"/>
              <a:t>Dependency</a:t>
            </a:r>
          </a:p>
        </p:txBody>
      </p:sp>
      <p:sp>
        <p:nvSpPr>
          <p:cNvPr id="703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1E6573-DFD0-4E19-BEF6-4CD069C0D679}" type="slidenum">
              <a:rPr lang="en-US" altLang="en-US" smtClean="0"/>
              <a:pPr/>
              <a:t>193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559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47ED53-7CAF-46CB-9AB2-6522F38C3879}" type="slidenum">
              <a:rPr lang="en-US" altLang="en-US" smtClean="0"/>
              <a:pPr/>
              <a:t>194</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graphicFrame>
        <p:nvGraphicFramePr>
          <p:cNvPr id="7" name="Content Placeholder 6"/>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76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DE2FAB-F774-49BC-B909-0C68B049A57E}" type="slidenum">
              <a:rPr lang="en-US" altLang="en-US" smtClean="0"/>
              <a:pPr/>
              <a:t>195</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graphicFrame>
        <p:nvGraphicFramePr>
          <p:cNvPr id="7" name="Content Placeholder 6"/>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968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E2DF24-C2E9-4F13-8364-562FB5BFF4E0}" type="slidenum">
              <a:rPr lang="en-US" altLang="en-US" smtClean="0"/>
              <a:pPr/>
              <a:t>196</a:t>
            </a:fld>
            <a:endParaRPr lang="en-US" altLang="en-US"/>
          </a:p>
        </p:txBody>
      </p:sp>
      <p:sp>
        <p:nvSpPr>
          <p:cNvPr id="709635" name="Content Placeholder 2"/>
          <p:cNvSpPr>
            <a:spLocks noGrp="1"/>
          </p:cNvSpPr>
          <p:nvPr>
            <p:ph idx="4294967295"/>
          </p:nvPr>
        </p:nvSpPr>
        <p:spPr>
          <a:xfrm>
            <a:off x="0" y="990600"/>
            <a:ext cx="8229600" cy="5105400"/>
          </a:xfrm>
        </p:spPr>
        <p:txBody>
          <a:bodyPr/>
          <a:lstStyle/>
          <a:p>
            <a:pPr>
              <a:buFont typeface="Arial" panose="020B0604020202020204" pitchFamily="34" charset="0"/>
              <a:buNone/>
            </a:pPr>
            <a:r>
              <a:rPr lang="en-US" altLang="en-US"/>
              <a:t>5   Weight-based Prioritization Techniques</a:t>
            </a:r>
          </a:p>
        </p:txBody>
      </p:sp>
      <p:graphicFrame>
        <p:nvGraphicFramePr>
          <p:cNvPr id="7" name="Content Placeholder 6"/>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16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E13AEA-C1D8-4DCB-9D53-08514688B3C4}" type="slidenum">
              <a:rPr lang="en-US" altLang="en-US" smtClean="0"/>
              <a:pPr/>
              <a:t>197</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6   Kano Analysis</a:t>
            </a:r>
          </a:p>
        </p:txBody>
      </p:sp>
      <p:pic>
        <p:nvPicPr>
          <p:cNvPr id="711685" name="Picture 4" descr="Example product functionality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77590"/>
            <a:ext cx="5715000" cy="458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Oval 4"/>
          <p:cNvSpPr/>
          <p:nvPr/>
        </p:nvSpPr>
        <p:spPr>
          <a:xfrm>
            <a:off x="5181600" y="4191000"/>
            <a:ext cx="1219200" cy="381000"/>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09800" y="3352800"/>
            <a:ext cx="1524000" cy="481806"/>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97400" y="3130948"/>
            <a:ext cx="1498600" cy="374252"/>
          </a:xfrm>
          <a:prstGeom prst="ellipse">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Kano Analysis</a:t>
            </a:r>
          </a:p>
        </p:txBody>
      </p:sp>
      <p:sp>
        <p:nvSpPr>
          <p:cNvPr id="6" name="Content Placeholder 5"/>
          <p:cNvSpPr>
            <a:spLocks noGrp="1"/>
          </p:cNvSpPr>
          <p:nvPr>
            <p:ph idx="1"/>
          </p:nvPr>
        </p:nvSpPr>
        <p:spPr/>
        <p:txBody>
          <a:bodyPr>
            <a:normAutofit fontScale="92500"/>
          </a:bodyPr>
          <a:lstStyle/>
          <a:p>
            <a:r>
              <a:rPr lang="en-IN" b="1" dirty="0"/>
              <a:t>Must-be: </a:t>
            </a:r>
            <a:r>
              <a:rPr lang="en-IN" dirty="0"/>
              <a:t>Leaking milk packet</a:t>
            </a:r>
          </a:p>
          <a:p>
            <a:r>
              <a:rPr lang="en-IN" b="1" dirty="0"/>
              <a:t>One-dimensional: </a:t>
            </a:r>
            <a:r>
              <a:rPr lang="en-IN" dirty="0"/>
              <a:t>Milk packet says that it has 10% extra milk at the same price but actually it has 6% extra</a:t>
            </a:r>
          </a:p>
          <a:p>
            <a:r>
              <a:rPr lang="en-IN" b="1" dirty="0"/>
              <a:t>Attractive: </a:t>
            </a:r>
            <a:r>
              <a:rPr lang="en-IN" dirty="0"/>
              <a:t>Name of farmer, village, cow breed on milk packet</a:t>
            </a:r>
          </a:p>
          <a:p>
            <a:r>
              <a:rPr lang="en-IN" b="1" dirty="0"/>
              <a:t>Indifferent: </a:t>
            </a:r>
            <a:r>
              <a:rPr lang="en-IN" dirty="0"/>
              <a:t>Font size or color of the text on the milk packet</a:t>
            </a:r>
          </a:p>
          <a:p>
            <a:r>
              <a:rPr lang="en-IN" b="1" dirty="0"/>
              <a:t>Reverse: </a:t>
            </a:r>
            <a:r>
              <a:rPr lang="en-IN" dirty="0"/>
              <a:t>Few people like milk in paper carton others in plastic packet or some others in boxes</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198</a:t>
            </a:fld>
            <a:endParaRPr lang="en-US" altLang="en-US"/>
          </a:p>
        </p:txBody>
      </p:sp>
    </p:spTree>
    <p:extLst>
      <p:ext uri="{BB962C8B-B14F-4D97-AF65-F5344CB8AC3E}">
        <p14:creationId xmlns:p14="http://schemas.microsoft.com/office/powerpoint/2010/main" val="24042968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Kano Analysis</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199</a:t>
            </a:fld>
            <a:endParaRPr lang="en-US" altLang="en-US"/>
          </a:p>
        </p:txBody>
      </p:sp>
      <p:pic>
        <p:nvPicPr>
          <p:cNvPr id="3074" name="Picture 2" descr="Illustration of how features shift over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1100138"/>
            <a:ext cx="572452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37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ctrTitle"/>
          </p:nvPr>
        </p:nvSpPr>
        <p:spPr/>
        <p:txBody>
          <a:bodyPr/>
          <a:lstStyle/>
          <a:p>
            <a:r>
              <a:rPr altLang="en-US" sz="4000" b="1">
                <a:solidFill>
                  <a:srgbClr val="000000"/>
                </a:solidFill>
              </a:rPr>
              <a:t>Faculty &amp; Participants</a:t>
            </a:r>
            <a:br>
              <a:rPr altLang="en-US" sz="4000" b="1">
                <a:solidFill>
                  <a:srgbClr val="000000"/>
                </a:solidFill>
              </a:rPr>
            </a:br>
            <a:r>
              <a:rPr altLang="en-US" sz="4000" b="1">
                <a:solidFill>
                  <a:srgbClr val="000000"/>
                </a:solidFill>
              </a:rPr>
              <a:t>An Introduction</a:t>
            </a:r>
            <a:endParaRPr altLang="en-US" sz="1800"/>
          </a:p>
        </p:txBody>
      </p:sp>
      <p:sp>
        <p:nvSpPr>
          <p:cNvPr id="3" name="Content Placeholder 2"/>
          <p:cNvSpPr>
            <a:spLocks noGrp="1"/>
          </p:cNvSpPr>
          <p:nvPr>
            <p:ph type="subTitle" idx="1"/>
          </p:nvPr>
        </p:nvSpPr>
        <p:spPr/>
        <p:txBody>
          <a:bodyPr/>
          <a:lstStyle/>
          <a:p>
            <a:pPr>
              <a:buFont typeface="Arial" charset="0"/>
              <a:buNone/>
              <a:defRPr/>
            </a:pPr>
            <a:r>
              <a:rPr lang="en-US" dirty="0">
                <a:solidFill>
                  <a:srgbClr val="000000"/>
                </a:solidFill>
              </a:rPr>
              <a:t>Name, Role, Experience (Total, Agile), Hobby, Expectations</a:t>
            </a:r>
            <a:endParaRPr lang="en-US" dirty="0"/>
          </a:p>
        </p:txBody>
      </p:sp>
      <p:sp>
        <p:nvSpPr>
          <p:cNvPr id="92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F6F45B-F9ED-43CE-BADB-3D02C0D5116B}"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Iterative Model</a:t>
            </a:r>
          </a:p>
        </p:txBody>
      </p:sp>
      <p:sp>
        <p:nvSpPr>
          <p:cNvPr id="6" name="Content Placeholder 5"/>
          <p:cNvSpPr>
            <a:spLocks noGrp="1"/>
          </p:cNvSpPr>
          <p:nvPr>
            <p:ph idx="1"/>
          </p:nvPr>
        </p:nvSpPr>
        <p:spPr/>
        <p:txBody>
          <a:bodyPr>
            <a:normAutofit fontScale="85000" lnSpcReduction="20000"/>
          </a:bodyPr>
          <a:lstStyle/>
          <a:p>
            <a:r>
              <a:rPr lang="en-IN" dirty="0"/>
              <a:t>Requirements of the complete system are clearly defined and understood.</a:t>
            </a:r>
          </a:p>
          <a:p>
            <a:r>
              <a:rPr lang="en-IN" u="sng" dirty="0"/>
              <a:t>Major requirements </a:t>
            </a:r>
            <a:r>
              <a:rPr lang="en-IN" dirty="0"/>
              <a:t>must be defined; however, some functionalities or requested enhancements may evolve with time.</a:t>
            </a:r>
          </a:p>
          <a:p>
            <a:r>
              <a:rPr lang="en-IN" dirty="0"/>
              <a:t>There is a </a:t>
            </a:r>
            <a:r>
              <a:rPr lang="en-IN" u="sng" dirty="0"/>
              <a:t>time to the market </a:t>
            </a:r>
            <a:r>
              <a:rPr lang="en-IN" dirty="0"/>
              <a:t>constraint.</a:t>
            </a:r>
          </a:p>
          <a:p>
            <a:r>
              <a:rPr lang="en-IN" dirty="0"/>
              <a:t>A </a:t>
            </a:r>
            <a:r>
              <a:rPr lang="en-IN" u="sng" dirty="0"/>
              <a:t>new technology </a:t>
            </a:r>
            <a:r>
              <a:rPr lang="en-IN" dirty="0"/>
              <a:t>is being used and is being learnt by the development team while working on the project.</a:t>
            </a:r>
          </a:p>
          <a:p>
            <a:r>
              <a:rPr lang="en-IN" u="sng" dirty="0"/>
              <a:t>Resources with needed skill </a:t>
            </a:r>
            <a:r>
              <a:rPr lang="en-IN" dirty="0"/>
              <a:t>set are not available OR  planned to be used on contract basis for specific period.</a:t>
            </a:r>
          </a:p>
          <a:p>
            <a:r>
              <a:rPr lang="en-IN" dirty="0"/>
              <a:t>There are some </a:t>
            </a:r>
            <a:r>
              <a:rPr lang="en-IN" u="sng" dirty="0"/>
              <a:t>high risk features and goals </a:t>
            </a:r>
            <a:r>
              <a:rPr lang="en-IN" dirty="0"/>
              <a:t>which may change in the future.</a:t>
            </a:r>
          </a:p>
          <a:p>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20</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79324007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378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97056-811B-48D1-82E8-9D6F531E1D21}" type="slidenum">
              <a:rPr lang="en-US" altLang="en-US" smtClean="0"/>
              <a:pPr/>
              <a:t>200</a:t>
            </a:fld>
            <a:endParaRPr lang="en-US" altLang="en-US"/>
          </a:p>
        </p:txBody>
      </p:sp>
      <p:sp>
        <p:nvSpPr>
          <p:cNvPr id="713731" name="Content Placeholder 2"/>
          <p:cNvSpPr>
            <a:spLocks noGrp="1"/>
          </p:cNvSpPr>
          <p:nvPr>
            <p:ph idx="4294967295"/>
          </p:nvPr>
        </p:nvSpPr>
        <p:spPr>
          <a:xfrm>
            <a:off x="0" y="990600"/>
            <a:ext cx="8229600" cy="5105400"/>
          </a:xfrm>
        </p:spPr>
        <p:txBody>
          <a:bodyPr/>
          <a:lstStyle/>
          <a:p>
            <a:pPr marL="514350" indent="-514350">
              <a:buFont typeface="Arial" panose="020B0604020202020204" pitchFamily="34" charset="0"/>
              <a:buAutoNum type="arabicPlain" startAt="7"/>
            </a:pPr>
            <a:r>
              <a:rPr lang="en-US" altLang="en-US" dirty="0"/>
              <a:t>100 Point Method</a:t>
            </a:r>
          </a:p>
          <a:p>
            <a:pPr marL="514350" indent="-514350">
              <a:buFont typeface="Arial" panose="020B0604020202020204" pitchFamily="34" charset="0"/>
              <a:buNone/>
            </a:pPr>
            <a:r>
              <a:rPr lang="en-US" altLang="en-US" dirty="0"/>
              <a:t>	</a:t>
            </a:r>
            <a:r>
              <a:rPr lang="en-US" altLang="en-US" sz="2400" dirty="0"/>
              <a:t>Each stakeholder is given 100 points and they can use these points to buy the requirements they want</a:t>
            </a:r>
          </a:p>
        </p:txBody>
      </p:sp>
      <p:graphicFrame>
        <p:nvGraphicFramePr>
          <p:cNvPr id="7" name="Content Placeholder 6"/>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defRPr/>
            </a:pPr>
            <a:r>
              <a:rPr lang="en-US" dirty="0">
                <a:solidFill>
                  <a:srgbClr val="000000"/>
                </a:solidFill>
              </a:rPr>
              <a:t>Multiple Parameter Based Prioritization</a:t>
            </a:r>
            <a:endParaRPr lang="en-US" dirty="0"/>
          </a:p>
        </p:txBody>
      </p:sp>
      <p:sp>
        <p:nvSpPr>
          <p:cNvPr id="717835"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ADDBD9-B1BA-416A-AD3C-547318CD27BF}" type="slidenum">
              <a:rPr lang="en-US" altLang="en-US" smtClean="0"/>
              <a:pPr/>
              <a:t>201</a:t>
            </a:fld>
            <a:endParaRPr lang="en-US" altLang="en-US"/>
          </a:p>
        </p:txBody>
      </p:sp>
      <p:pic>
        <p:nvPicPr>
          <p:cNvPr id="717828" name="Picture 6" descr="Example Feature Table - Comp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15" name="Rounded Rectangle 14"/>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Multiple Parameter Based Prioritization</a:t>
            </a:r>
            <a:endParaRPr/>
          </a:p>
        </p:txBody>
      </p:sp>
      <p:sp>
        <p:nvSpPr>
          <p:cNvPr id="719916"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69F305-30A5-437F-A237-A49773E06B57}" type="slidenum">
              <a:rPr lang="en-US" altLang="en-US" smtClean="0"/>
              <a:pPr/>
              <a:t>202</a:t>
            </a:fld>
            <a:endParaRPr lang="en-US" altLang="en-US"/>
          </a:p>
        </p:txBody>
      </p:sp>
      <p:pic>
        <p:nvPicPr>
          <p:cNvPr id="719876" name="Picture 4" descr="List of project features marked Must have, Won't have, should have and could have using MoSCoW Priorit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Regulatory Compliance</a:t>
            </a:r>
          </a:p>
        </p:txBody>
      </p:sp>
      <p:sp>
        <p:nvSpPr>
          <p:cNvPr id="732163" name="Content Placeholder 5"/>
          <p:cNvSpPr>
            <a:spLocks noGrp="1"/>
          </p:cNvSpPr>
          <p:nvPr>
            <p:ph idx="1"/>
          </p:nvPr>
        </p:nvSpPr>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2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6EB8F4-64A2-4565-8299-E0762315A1B8}" type="slidenum">
              <a:rPr lang="en-US" altLang="en-US" smtClean="0"/>
              <a:pPr/>
              <a:t>203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Self-Assessment Chart</a:t>
            </a:r>
          </a:p>
        </p:txBody>
      </p:sp>
      <p:sp>
        <p:nvSpPr>
          <p:cNvPr id="73421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9ACE3A-BA1D-4806-857C-D4CE9DEF1AE7}" type="slidenum">
              <a:rPr lang="en-US" altLang="en-US" smtClean="0"/>
              <a:pPr/>
              <a:t>204</a:t>
            </a:fld>
            <a:endParaRPr lang="en-US" altLang="en-US"/>
          </a:p>
        </p:txBody>
      </p:sp>
      <p:pic>
        <p:nvPicPr>
          <p:cNvPr id="73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4451" name="Title 3"/>
          <p:cNvSpPr>
            <a:spLocks noGrp="1"/>
          </p:cNvSpPr>
          <p:nvPr>
            <p:ph type="ctrTitle"/>
          </p:nvPr>
        </p:nvSpPr>
        <p:spPr/>
        <p:txBody>
          <a:bodyPr/>
          <a:lstStyle/>
          <a:p>
            <a:r>
              <a:rPr altLang="en-US" sz="3200" dirty="0"/>
              <a:t>Agile Project Risk Management</a:t>
            </a:r>
          </a:p>
        </p:txBody>
      </p:sp>
      <p:sp>
        <p:nvSpPr>
          <p:cNvPr id="2" name="Subtitle 1"/>
          <p:cNvSpPr>
            <a:spLocks noGrp="1"/>
          </p:cNvSpPr>
          <p:nvPr>
            <p:ph type="subTitle" idx="1"/>
          </p:nvPr>
        </p:nvSpPr>
        <p:spPr/>
        <p:txBody>
          <a:bodyPr/>
          <a:lstStyle/>
          <a:p>
            <a:endParaRPr lang="en-US"/>
          </a:p>
        </p:txBody>
      </p:sp>
      <p:sp>
        <p:nvSpPr>
          <p:cNvPr id="7444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FBE631-FD15-4079-9AA3-78DD255F7790}" type="slidenum">
              <a:rPr lang="en-US" altLang="en-US" smtClean="0"/>
              <a:pPr/>
              <a:t>205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059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What is Risk?</a:t>
            </a:r>
          </a:p>
        </p:txBody>
      </p:sp>
      <p:sp>
        <p:nvSpPr>
          <p:cNvPr id="750597" name="Content Placeholder 4"/>
          <p:cNvSpPr>
            <a:spLocks noGrp="1"/>
          </p:cNvSpPr>
          <p:nvPr>
            <p:ph idx="1"/>
          </p:nvPr>
        </p:nvSpPr>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059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AD83CA-F5E4-44F5-92F4-7C9516A626C8}" type="slidenum">
              <a:rPr lang="en-US" altLang="en-US" smtClean="0"/>
              <a:pPr/>
              <a:t>206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Attitude</a:t>
            </a:r>
          </a:p>
        </p:txBody>
      </p:sp>
      <p:sp>
        <p:nvSpPr>
          <p:cNvPr id="752643" name="Content Placeholder 2"/>
          <p:cNvSpPr>
            <a:spLocks noGrp="1"/>
          </p:cNvSpPr>
          <p:nvPr>
            <p:ph idx="1"/>
          </p:nvPr>
        </p:nvSpPr>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2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1B804B-CB2D-4230-B756-84A01A7339EB}" type="slidenum">
              <a:rPr lang="en-US" altLang="en-US" smtClean="0"/>
              <a:pPr/>
              <a:t>207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Management Terminologies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4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F4402-D7DE-4890-95ED-68FCB7CC132B}" type="slidenum">
              <a:rPr lang="en-US" altLang="en-US" smtClean="0"/>
              <a:pPr/>
              <a:t>208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Plan Risk Management</a:t>
            </a:r>
          </a:p>
        </p:txBody>
      </p:sp>
      <p:sp>
        <p:nvSpPr>
          <p:cNvPr id="756739" name="Content Placeholder 2"/>
          <p:cNvSpPr>
            <a:spLocks noGrp="1"/>
          </p:cNvSpPr>
          <p:nvPr>
            <p:ph idx="1"/>
          </p:nvPr>
        </p:nvSpPr>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6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82C9C-C0F9-431A-A7CD-08FD7FC491B5}" type="slidenum">
              <a:rPr lang="en-US" altLang="en-US" smtClean="0"/>
              <a:pPr/>
              <a:t>209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Spiral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21</a:t>
            </a:fld>
            <a:endParaRPr lang="en-US"/>
          </a:p>
        </p:txBody>
      </p:sp>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pic>
        <p:nvPicPr>
          <p:cNvPr id="2" name="Picture 2" descr="https://upload.wikimedia.org/wikipedia/commons/thumb/e/ec/Spiral_model_%28Boehm%2C_1988%29.svg/600px-Spiral_model_%28Boehm%2C_1988%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32" y="808038"/>
            <a:ext cx="6797285" cy="5672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4467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Project Risk Profile</a:t>
            </a:r>
          </a:p>
        </p:txBody>
      </p:sp>
      <p:sp>
        <p:nvSpPr>
          <p:cNvPr id="75878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2680A9-F9A8-4B07-B37F-D4D3F961A6C1}" type="slidenum">
              <a:rPr lang="en-US" altLang="en-US" smtClean="0"/>
              <a:pPr/>
              <a:t>210</a:t>
            </a:fld>
            <a:endParaRPr lang="en-US" altLang="en-US"/>
          </a:p>
        </p:txBody>
      </p:sp>
      <p:pic>
        <p:nvPicPr>
          <p:cNvPr id="758788" name="Picture 2" descr="RiskBurnDown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Risk Adjusted Backlog</a:t>
            </a:r>
          </a:p>
        </p:txBody>
      </p:sp>
      <p:sp>
        <p:nvSpPr>
          <p:cNvPr id="76083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6063B8-F7CF-4E97-8355-DEB311BAEAA3}" type="slidenum">
              <a:rPr lang="en-US" altLang="en-US" smtClean="0"/>
              <a:pPr/>
              <a:t>211</a:t>
            </a:fld>
            <a:endParaRPr lang="en-US" altLang="en-US"/>
          </a:p>
        </p:txBody>
      </p:sp>
      <p:sp>
        <p:nvSpPr>
          <p:cNvPr id="10" name="Rounded Rectangular Callout 9"/>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08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2884"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Risk Burn-down Graph</a:t>
            </a:r>
          </a:p>
        </p:txBody>
      </p:sp>
      <p:sp>
        <p:nvSpPr>
          <p:cNvPr id="762891"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ABC570-8605-4FFA-9C05-A0C568255D53}" type="slidenum">
              <a:rPr lang="en-US" altLang="en-US" smtClean="0"/>
              <a:pPr/>
              <a:t>212</a:t>
            </a:fld>
            <a:endParaRPr lang="en-US" altLang="en-US"/>
          </a:p>
        </p:txBody>
      </p:sp>
      <p:cxnSp>
        <p:nvCxnSpPr>
          <p:cNvPr id="12" name="Straight Connector 11"/>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2890" name="TextBox 16"/>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Identify Risks</a:t>
            </a:r>
          </a:p>
        </p:txBody>
      </p:sp>
      <p:sp>
        <p:nvSpPr>
          <p:cNvPr id="764933" name="Content Placeholder 4"/>
          <p:cNvSpPr>
            <a:spLocks noGrp="1"/>
          </p:cNvSpPr>
          <p:nvPr>
            <p:ph idx="1"/>
          </p:nvPr>
        </p:nvSpPr>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493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902AD8-83D3-4EF9-B3BB-8DFAD6D52F9D}" type="slidenum">
              <a:rPr lang="en-US" altLang="en-US" smtClean="0"/>
              <a:pPr/>
              <a:t>213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Probability and Impact Matrix</a:t>
            </a:r>
            <a:endParaRPr/>
          </a:p>
        </p:txBody>
      </p:sp>
      <p:sp>
        <p:nvSpPr>
          <p:cNvPr id="76698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EDB3A-0B6D-4B9C-8FCC-91C88DD3E5A9}" type="slidenum">
              <a:rPr lang="en-US" altLang="en-US" smtClean="0"/>
              <a:pPr/>
              <a:t>214</a:t>
            </a:fld>
            <a:endParaRPr lang="en-US" altLang="en-US"/>
          </a:p>
        </p:txBody>
      </p:sp>
      <p:pic>
        <p:nvPicPr>
          <p:cNvPr id="766982" name="Picture 10" descr="http://projectmanager.com.au/wp-content/uploads/2011/05/risk-disaster_matr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983" name="Rectangle 9"/>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Qualitative Risk Analysis</a:t>
            </a:r>
          </a:p>
        </p:txBody>
      </p:sp>
      <p:sp>
        <p:nvSpPr>
          <p:cNvPr id="769029" name="Content Placeholder 4"/>
          <p:cNvSpPr>
            <a:spLocks noGrp="1"/>
          </p:cNvSpPr>
          <p:nvPr>
            <p:ph idx="1"/>
          </p:nvPr>
        </p:nvSpPr>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6903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69509B-0C06-45FB-A8B4-7355B7BF440E}" type="slidenum">
              <a:rPr lang="en-US" altLang="en-US" smtClean="0"/>
              <a:pPr/>
              <a:t>215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 Categorization</a:t>
            </a:r>
            <a:endParaRPr/>
          </a:p>
        </p:txBody>
      </p:sp>
      <p:sp>
        <p:nvSpPr>
          <p:cNvPr id="771077" name="Content Placeholder 4"/>
          <p:cNvSpPr>
            <a:spLocks noGrp="1"/>
          </p:cNvSpPr>
          <p:nvPr>
            <p:ph idx="1"/>
          </p:nvPr>
        </p:nvSpPr>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107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ABB53E-E68A-4B44-8CA7-18FF6F45497B}" type="slidenum">
              <a:rPr lang="en-US" altLang="en-US" smtClean="0"/>
              <a:pPr/>
              <a:t>216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777219" name="Content Placeholder 5"/>
          <p:cNvSpPr>
            <a:spLocks noGrp="1"/>
          </p:cNvSpPr>
          <p:nvPr>
            <p:ph idx="1"/>
          </p:nvPr>
        </p:nvSpPr>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7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48FD40-C9C3-456C-9E1F-A9E8C24ECE71}" type="slidenum">
              <a:rPr lang="en-US" altLang="en-US" smtClean="0"/>
              <a:pPr/>
              <a:t>217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3" name="Content Placeholder 2"/>
          <p:cNvSpPr>
            <a:spLocks noGrp="1"/>
          </p:cNvSpPr>
          <p:nvPr>
            <p:ph idx="1"/>
          </p:nvPr>
        </p:nvSpPr>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792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00268C-21A1-4556-B331-8BA880604467}" type="slidenum">
              <a:rPr lang="en-US" altLang="en-US" smtClean="0"/>
              <a:pPr/>
              <a:t>218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131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Risk-based Spikes</a:t>
            </a:r>
            <a:endParaRPr/>
          </a:p>
        </p:txBody>
      </p:sp>
      <p:sp>
        <p:nvSpPr>
          <p:cNvPr id="781317" name="Content Placeholder 4"/>
          <p:cNvSpPr>
            <a:spLocks noGrp="1"/>
          </p:cNvSpPr>
          <p:nvPr>
            <p:ph idx="1"/>
          </p:nvPr>
        </p:nvSpPr>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1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517CF7-136A-4C15-9CA1-FA0DFA9FB01E}" type="slidenum">
              <a:rPr lang="en-US" altLang="en-US" smtClean="0"/>
              <a:pPr/>
              <a:t>219</a:t>
            </a:fld>
            <a:endParaRPr lang="en-US" altLang="en-US"/>
          </a:p>
        </p:txBody>
      </p:sp>
      <p:sp>
        <p:nvSpPr>
          <p:cNvPr id="781318" name="Content Placeholder 5"/>
          <p:cNvSpPr>
            <a:spLocks noGrp="1"/>
          </p:cNvSpPr>
          <p:nvPr>
            <p:ph sz="quarter" idx="4294967295"/>
          </p:nvPr>
        </p:nvSpPr>
        <p:spPr>
          <a:xfrm>
            <a:off x="0" y="609600"/>
            <a:ext cx="9144000" cy="228600"/>
          </a:xfrm>
        </p:spPr>
        <p:txBody>
          <a:bodyPr/>
          <a:lstStyle/>
          <a:p>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Phases in Spiral</a:t>
            </a:r>
          </a:p>
        </p:txBody>
      </p:sp>
      <p:sp>
        <p:nvSpPr>
          <p:cNvPr id="3" name="Content Placeholder 2"/>
          <p:cNvSpPr>
            <a:spLocks noGrp="1"/>
          </p:cNvSpPr>
          <p:nvPr>
            <p:ph idx="1"/>
          </p:nvPr>
        </p:nvSpPr>
        <p:spPr/>
        <p:txBody>
          <a:bodyPr>
            <a:noAutofit/>
          </a:bodyPr>
          <a:lstStyle/>
          <a:p>
            <a:r>
              <a:rPr lang="en-IN" sz="1800" dirty="0"/>
              <a:t>Identification</a:t>
            </a:r>
          </a:p>
          <a:p>
            <a:pPr lvl="1"/>
            <a:r>
              <a:rPr lang="en-IN" sz="1400" dirty="0"/>
              <a:t>identification of system requirements, </a:t>
            </a:r>
          </a:p>
          <a:p>
            <a:pPr lvl="1"/>
            <a:r>
              <a:rPr lang="en-IN" sz="1400" dirty="0"/>
              <a:t>subsystem requirements</a:t>
            </a:r>
          </a:p>
          <a:p>
            <a:pPr lvl="1"/>
            <a:r>
              <a:rPr lang="en-IN" sz="1400" dirty="0"/>
              <a:t>unit requirements</a:t>
            </a:r>
          </a:p>
          <a:p>
            <a:r>
              <a:rPr lang="en-IN" sz="1800" dirty="0"/>
              <a:t>Design</a:t>
            </a:r>
          </a:p>
          <a:p>
            <a:pPr lvl="1"/>
            <a:r>
              <a:rPr lang="en-IN" sz="1400" dirty="0"/>
              <a:t>conceptual design = baseline spiral </a:t>
            </a:r>
          </a:p>
          <a:p>
            <a:pPr lvl="1"/>
            <a:r>
              <a:rPr lang="en-IN" sz="1400" dirty="0"/>
              <a:t>architectural design, </a:t>
            </a:r>
          </a:p>
          <a:p>
            <a:pPr lvl="1"/>
            <a:r>
              <a:rPr lang="en-IN" sz="1400" dirty="0"/>
              <a:t>logical design of modules, </a:t>
            </a:r>
          </a:p>
          <a:p>
            <a:pPr lvl="1"/>
            <a:r>
              <a:rPr lang="en-IN" sz="1400" dirty="0"/>
              <a:t>physical product design</a:t>
            </a:r>
          </a:p>
          <a:p>
            <a:pPr lvl="1"/>
            <a:r>
              <a:rPr lang="en-IN" sz="1400" dirty="0"/>
              <a:t>final design.</a:t>
            </a:r>
          </a:p>
          <a:p>
            <a:r>
              <a:rPr lang="en-IN" sz="1800" dirty="0"/>
              <a:t>Construct &amp; Built</a:t>
            </a:r>
          </a:p>
          <a:p>
            <a:pPr lvl="1"/>
            <a:r>
              <a:rPr lang="en-IN" sz="1400" dirty="0"/>
              <a:t>POC = baseline spiral</a:t>
            </a:r>
          </a:p>
          <a:p>
            <a:pPr lvl="1"/>
            <a:r>
              <a:rPr lang="en-IN" sz="1400" dirty="0"/>
              <a:t>working model of the software = build </a:t>
            </a:r>
          </a:p>
          <a:p>
            <a:r>
              <a:rPr lang="en-IN" sz="1800" dirty="0"/>
              <a:t>Evaluation &amp; Risk Analysis</a:t>
            </a:r>
          </a:p>
          <a:p>
            <a:pPr lvl="1"/>
            <a:r>
              <a:rPr lang="en-IN" sz="1400" dirty="0"/>
              <a:t>Risk Analysis includes identifying, estimating, and monitoring technical feasibility and management risks, such as schedule slippage and cost overrun.</a:t>
            </a:r>
          </a:p>
          <a:p>
            <a:pPr lvl="1"/>
            <a:r>
              <a:rPr lang="en-IN" sz="1400" dirty="0"/>
              <a:t>After testing the build, at the end of first iteration, the customer evaluates the software and provides feedback.</a:t>
            </a:r>
          </a:p>
          <a:p>
            <a:pPr marL="0" indent="0">
              <a:buNone/>
            </a:pPr>
            <a:r>
              <a:rPr lang="en-IN" sz="1800" u="sng" dirty="0"/>
              <a:t>Overlap of these phases is possible</a:t>
            </a:r>
            <a:endParaRPr lang="en-US" sz="1800" u="sng"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22</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40098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541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A Glance on Risk Response Plan</a:t>
            </a:r>
          </a:p>
        </p:txBody>
      </p:sp>
      <p:sp>
        <p:nvSpPr>
          <p:cNvPr id="78543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2C7163-8B6F-4790-99A1-838C1DF0DA2A}" type="slidenum">
              <a:rPr lang="en-US" altLang="en-US" smtClean="0"/>
              <a:pPr/>
              <a:t>220</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97292548"/>
              </p:ext>
            </p:extLst>
          </p:nvPr>
        </p:nvGraphicFramePr>
        <p:xfrm>
          <a:off x="762000" y="990600"/>
          <a:ext cx="7696200" cy="4784726"/>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188706">
                <a:tc>
                  <a:txBody>
                    <a:bodyPr/>
                    <a:lstStyle/>
                    <a:p>
                      <a:pPr algn="ctr"/>
                      <a:r>
                        <a:rPr lang="en-US" sz="2400" dirty="0"/>
                        <a:t>Threats or Negative Risk</a:t>
                      </a:r>
                    </a:p>
                  </a:txBody>
                  <a:tcPr marT="45713" marB="45713"/>
                </a:tc>
                <a:tc>
                  <a:txBody>
                    <a:bodyPr/>
                    <a:lstStyle/>
                    <a:p>
                      <a:pPr algn="ctr"/>
                      <a:r>
                        <a:rPr lang="en-US" sz="24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2400" dirty="0"/>
                        <a:t>Avoid</a:t>
                      </a:r>
                    </a:p>
                  </a:txBody>
                  <a:tcPr marT="45713" marB="45713"/>
                </a:tc>
                <a:tc>
                  <a:txBody>
                    <a:bodyPr/>
                    <a:lstStyle/>
                    <a:p>
                      <a:pPr algn="ctr"/>
                      <a:r>
                        <a:rPr lang="en-US" sz="24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2400" dirty="0"/>
                        <a:t>Transfer</a:t>
                      </a:r>
                    </a:p>
                  </a:txBody>
                  <a:tcPr marT="45713" marB="45713"/>
                </a:tc>
                <a:tc>
                  <a:txBody>
                    <a:bodyPr/>
                    <a:lstStyle/>
                    <a:p>
                      <a:pPr algn="ctr"/>
                      <a:r>
                        <a:rPr lang="en-US" sz="2400" dirty="0"/>
                        <a:t>Share</a:t>
                      </a:r>
                    </a:p>
                  </a:txBody>
                  <a:tcPr marT="45713" marB="45713"/>
                </a:tc>
                <a:extLst>
                  <a:ext uri="{0D108BD9-81ED-4DB2-BD59-A6C34878D82A}">
                    <a16:rowId xmlns:a16="http://schemas.microsoft.com/office/drawing/2014/main" val="10002"/>
                  </a:ext>
                </a:extLst>
              </a:tr>
              <a:tr h="899005">
                <a:tc>
                  <a:txBody>
                    <a:bodyPr/>
                    <a:lstStyle/>
                    <a:p>
                      <a:pPr algn="ctr"/>
                      <a:r>
                        <a:rPr lang="en-US" sz="2400" dirty="0"/>
                        <a:t>Mitigate</a:t>
                      </a:r>
                    </a:p>
                  </a:txBody>
                  <a:tcPr marT="45713" marB="45713"/>
                </a:tc>
                <a:tc>
                  <a:txBody>
                    <a:bodyPr/>
                    <a:lstStyle/>
                    <a:p>
                      <a:pPr algn="ctr"/>
                      <a:r>
                        <a:rPr lang="en-US" sz="24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2400" dirty="0"/>
                        <a:t>Accept</a:t>
                      </a:r>
                    </a:p>
                  </a:txBody>
                  <a:tcPr marT="45713" marB="45713"/>
                </a:tc>
                <a:tc>
                  <a:txBody>
                    <a:bodyPr/>
                    <a:lstStyle/>
                    <a:p>
                      <a:pPr algn="ctr"/>
                      <a:r>
                        <a:rPr lang="en-US" sz="2400" dirty="0"/>
                        <a:t>Accept</a:t>
                      </a:r>
                    </a:p>
                  </a:txBody>
                  <a:tcPr marT="45713" marB="45713"/>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5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Monitoring &amp; Controlling Risk</a:t>
            </a:r>
          </a:p>
        </p:txBody>
      </p:sp>
      <p:sp>
        <p:nvSpPr>
          <p:cNvPr id="795653" name="Content Placeholder 4"/>
          <p:cNvSpPr>
            <a:spLocks noGrp="1"/>
          </p:cNvSpPr>
          <p:nvPr>
            <p:ph idx="1"/>
          </p:nvPr>
        </p:nvSpPr>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565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984372-C651-4DE9-8899-AC08D7DD3CB2}" type="slidenum">
              <a:rPr lang="en-US" altLang="en-US" smtClean="0"/>
              <a:pPr/>
              <a:t>221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normAutofit/>
          </a:bodyPr>
          <a:lstStyle/>
          <a:p>
            <a:pPr>
              <a:defRPr/>
            </a:pPr>
            <a:r>
              <a:rPr b="1">
                <a:latin typeface="Arial" pitchFamily="34" charset="0"/>
              </a:rPr>
              <a:t>Understanding Reserves </a:t>
            </a:r>
            <a:endParaRPr/>
          </a:p>
        </p:txBody>
      </p:sp>
      <p:sp>
        <p:nvSpPr>
          <p:cNvPr id="797699" name="Rectangle 2"/>
          <p:cNvSpPr>
            <a:spLocks noGrp="1" noChangeArrowheads="1"/>
          </p:cNvSpPr>
          <p:nvPr>
            <p:ph idx="1"/>
          </p:nvPr>
        </p:nvSpPr>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77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7FA0D-7A87-4679-B564-F63B30EA0EBB}" type="slidenum">
              <a:rPr lang="en-US" altLang="en-US" smtClean="0"/>
              <a:pPr/>
              <a:t>222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Scrum Methodology</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223</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7904788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224</a:t>
            </a:fld>
            <a:endParaRPr lang="en-US" altLang="en-US"/>
          </a:p>
        </p:txBody>
      </p:sp>
      <p:sp>
        <p:nvSpPr>
          <p:cNvPr id="5" name="Title 4"/>
          <p:cNvSpPr>
            <a:spLocks noGrp="1"/>
          </p:cNvSpPr>
          <p:nvPr>
            <p:ph type="ctrTitle"/>
          </p:nvPr>
        </p:nvSpPr>
        <p:spPr/>
        <p:txBody>
          <a:bodyPr/>
          <a:lstStyle/>
          <a:p>
            <a:r>
              <a:rPr lang="en-US" dirty="0"/>
              <a:t>Video: Basics of Scrum</a:t>
            </a:r>
          </a:p>
        </p:txBody>
      </p:sp>
      <p:sp>
        <p:nvSpPr>
          <p:cNvPr id="6" name="Text Placeholder 5"/>
          <p:cNvSpPr>
            <a:spLocks noGrp="1"/>
          </p:cNvSpPr>
          <p:nvPr>
            <p:ph type="body" sz="quarter" idx="14"/>
          </p:nvPr>
        </p:nvSpPr>
        <p:spPr/>
        <p:txBody>
          <a:bodyPr/>
          <a:lstStyle/>
          <a:p>
            <a:pPr marL="0" indent="0" algn="ctr">
              <a:buNone/>
            </a:pPr>
            <a:r>
              <a:rPr lang="en-US" dirty="0"/>
              <a:t>S:\15-Video\B02-Agile-PM\Scrum 101 - Part 1 _ Scrum Basics</a:t>
            </a:r>
            <a:endParaRPr lang="en-US" dirty="0"/>
          </a:p>
        </p:txBody>
      </p:sp>
    </p:spTree>
    <p:extLst>
      <p:ext uri="{BB962C8B-B14F-4D97-AF65-F5344CB8AC3E}">
        <p14:creationId xmlns:p14="http://schemas.microsoft.com/office/powerpoint/2010/main" val="3875916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6" name="Content Placeholder 5"/>
          <p:cNvSpPr>
            <a:spLocks noGrp="1"/>
          </p:cNvSpPr>
          <p:nvPr>
            <p:ph idx="1"/>
          </p:nvPr>
        </p:nvSpPr>
        <p:spPr/>
        <p:txBody>
          <a:bodyPr/>
          <a:lstStyle/>
          <a:p>
            <a:r>
              <a:rPr lang="en-US" dirty="0"/>
              <a:t>Product Owner</a:t>
            </a:r>
          </a:p>
          <a:p>
            <a:r>
              <a:rPr lang="en-US" dirty="0"/>
              <a:t>Scrum Master</a:t>
            </a:r>
          </a:p>
          <a:p>
            <a:r>
              <a:rPr lang="en-US" dirty="0"/>
              <a:t>Development Team</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225</a:t>
            </a:fld>
            <a:endParaRPr lang="en-US" altLang="en-US"/>
          </a:p>
        </p:txBody>
      </p:sp>
    </p:spTree>
    <p:extLst>
      <p:ext uri="{BB962C8B-B14F-4D97-AF65-F5344CB8AC3E}">
        <p14:creationId xmlns:p14="http://schemas.microsoft.com/office/powerpoint/2010/main" val="382997828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226</a:t>
            </a:fld>
            <a:endParaRPr lang="en-US" altLang="en-US"/>
          </a:p>
        </p:txBody>
      </p:sp>
      <p:sp>
        <p:nvSpPr>
          <p:cNvPr id="4" name="Title 3"/>
          <p:cNvSpPr>
            <a:spLocks noGrp="1"/>
          </p:cNvSpPr>
          <p:nvPr>
            <p:ph type="ctrTitle"/>
          </p:nvPr>
        </p:nvSpPr>
        <p:spPr/>
        <p:txBody>
          <a:bodyPr/>
          <a:lstStyle/>
          <a:p>
            <a:r>
              <a:rPr lang="en-US" dirty="0"/>
              <a:t>Video: Scrum Roles</a:t>
            </a:r>
          </a:p>
        </p:txBody>
      </p:sp>
      <p:sp>
        <p:nvSpPr>
          <p:cNvPr id="5" name="Text Placeholder 4"/>
          <p:cNvSpPr>
            <a:spLocks noGrp="1"/>
          </p:cNvSpPr>
          <p:nvPr>
            <p:ph type="body" sz="quarter" idx="14"/>
          </p:nvPr>
        </p:nvSpPr>
        <p:spPr>
          <a:xfrm>
            <a:off x="564776" y="3048000"/>
            <a:ext cx="8078788" cy="1447800"/>
          </a:xfrm>
        </p:spPr>
        <p:txBody>
          <a:bodyPr/>
          <a:lstStyle/>
          <a:p>
            <a:pPr marL="0" indent="0">
              <a:buNone/>
            </a:pPr>
            <a:r>
              <a:rPr lang="en-IN" dirty="0"/>
              <a:t>S:\15-Video\B02-Agile-PM</a:t>
            </a:r>
          </a:p>
          <a:p>
            <a:r>
              <a:rPr lang="en-IN" dirty="0"/>
              <a:t>Scrum Master Role with Jeff Sutherland</a:t>
            </a:r>
            <a:endParaRPr lang="en-US" dirty="0"/>
          </a:p>
        </p:txBody>
      </p:sp>
    </p:spTree>
    <p:extLst>
      <p:ext uri="{BB962C8B-B14F-4D97-AF65-F5344CB8AC3E}">
        <p14:creationId xmlns:p14="http://schemas.microsoft.com/office/powerpoint/2010/main" val="21591412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Values</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227</a:t>
            </a:fld>
            <a:endParaRPr lang="en-US" altLang="en-US"/>
          </a:p>
        </p:txBody>
      </p:sp>
      <p:pic>
        <p:nvPicPr>
          <p:cNvPr id="4098" name="Picture 2" descr="Image resul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511" y="1143000"/>
            <a:ext cx="8502803" cy="46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75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Scrum Values &amp; Typical </a:t>
            </a:r>
            <a:r>
              <a:rPr lang="en-IN" dirty="0"/>
              <a:t>Misunderstanding</a:t>
            </a:r>
            <a:endParaRPr lang="en-US" dirty="0"/>
          </a:p>
        </p:txBody>
      </p:sp>
      <p:sp>
        <p:nvSpPr>
          <p:cNvPr id="3" name="Content Placeholder 2"/>
          <p:cNvSpPr>
            <a:spLocks noGrp="1"/>
          </p:cNvSpPr>
          <p:nvPr>
            <p:ph idx="1"/>
          </p:nvPr>
        </p:nvSpPr>
        <p:spPr/>
        <p:txBody>
          <a:bodyPr>
            <a:normAutofit/>
          </a:bodyPr>
          <a:lstStyle/>
          <a:p>
            <a:r>
              <a:rPr lang="en-IN" sz="2800" dirty="0"/>
              <a:t>Focus: Focusing on keeping the customer happy</a:t>
            </a:r>
          </a:p>
          <a:p>
            <a:r>
              <a:rPr lang="en-IN" sz="2800" dirty="0"/>
              <a:t>Openness: Telling everyone everything about all your work</a:t>
            </a:r>
          </a:p>
          <a:p>
            <a:r>
              <a:rPr lang="en-IN" sz="2800" dirty="0"/>
              <a:t>Respect: Thinking you are helping the team by being a hero. Or if I tell other person that this will not work then he will get hurt so better be silent.</a:t>
            </a:r>
          </a:p>
          <a:p>
            <a:r>
              <a:rPr lang="en-IN" sz="2800" dirty="0"/>
              <a:t>Courage: Even after the decision has been made continuing to push back</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228</a:t>
            </a:fld>
            <a:endParaRPr lang="en-US" altLang="en-US"/>
          </a:p>
        </p:txBody>
      </p:sp>
    </p:spTree>
    <p:extLst>
      <p:ext uri="{BB962C8B-B14F-4D97-AF65-F5344CB8AC3E}">
        <p14:creationId xmlns:p14="http://schemas.microsoft.com/office/powerpoint/2010/main" val="262912775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Ceremonies</a:t>
            </a:r>
          </a:p>
        </p:txBody>
      </p:sp>
      <p:sp>
        <p:nvSpPr>
          <p:cNvPr id="6" name="Content Placeholder 5"/>
          <p:cNvSpPr>
            <a:spLocks noGrp="1"/>
          </p:cNvSpPr>
          <p:nvPr>
            <p:ph idx="1"/>
          </p:nvPr>
        </p:nvSpPr>
        <p:spPr/>
        <p:txBody>
          <a:bodyPr/>
          <a:lstStyle/>
          <a:p>
            <a:r>
              <a:rPr lang="en-US" dirty="0"/>
              <a:t>Daily Standup</a:t>
            </a:r>
          </a:p>
          <a:p>
            <a:r>
              <a:rPr lang="en-US" dirty="0"/>
              <a:t>Sprint Planning</a:t>
            </a:r>
          </a:p>
          <a:p>
            <a:r>
              <a:rPr lang="en-US" dirty="0"/>
              <a:t>Sprint Review</a:t>
            </a:r>
          </a:p>
          <a:p>
            <a:r>
              <a:rPr lang="en-US" dirty="0"/>
              <a:t>Sprint Retrospective</a:t>
            </a:r>
          </a:p>
          <a:p>
            <a:r>
              <a:rPr lang="en-US" dirty="0"/>
              <a:t>Product Backlog Grooming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229</a:t>
            </a:fld>
            <a:endParaRPr lang="en-US" altLang="en-US"/>
          </a:p>
        </p:txBody>
      </p:sp>
    </p:spTree>
    <p:extLst>
      <p:ext uri="{BB962C8B-B14F-4D97-AF65-F5344CB8AC3E}">
        <p14:creationId xmlns:p14="http://schemas.microsoft.com/office/powerpoint/2010/main" val="655691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lgn="ctr">
              <a:buNone/>
            </a:pPr>
            <a:r>
              <a:rPr lang="en-US" sz="2400" dirty="0"/>
              <a:t>S:\15-Video\B05-SDLC\</a:t>
            </a:r>
            <a:r>
              <a:rPr lang="en-IN" sz="2400" dirty="0"/>
              <a:t>Spiral Process - Georgia Tech - Software Development Process</a:t>
            </a:r>
            <a:endParaRPr lang="en-US" sz="2400" dirty="0"/>
          </a:p>
        </p:txBody>
      </p:sp>
    </p:spTree>
    <p:extLst>
      <p:ext uri="{BB962C8B-B14F-4D97-AF65-F5344CB8AC3E}">
        <p14:creationId xmlns:p14="http://schemas.microsoft.com/office/powerpoint/2010/main" val="129731357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230</a:t>
            </a:fld>
            <a:endParaRPr lang="en-US" altLang="en-US"/>
          </a:p>
        </p:txBody>
      </p:sp>
      <p:sp>
        <p:nvSpPr>
          <p:cNvPr id="4" name="Title 3"/>
          <p:cNvSpPr>
            <a:spLocks noGrp="1"/>
          </p:cNvSpPr>
          <p:nvPr>
            <p:ph type="ctrTitle"/>
          </p:nvPr>
        </p:nvSpPr>
        <p:spPr/>
        <p:txBody>
          <a:bodyPr/>
          <a:lstStyle/>
          <a:p>
            <a:r>
              <a:rPr lang="en-US" dirty="0"/>
              <a:t>Videos: Scrum Master Attitude</a:t>
            </a:r>
          </a:p>
        </p:txBody>
      </p:sp>
      <p:sp>
        <p:nvSpPr>
          <p:cNvPr id="5" name="Text Placeholder 4"/>
          <p:cNvSpPr>
            <a:spLocks noGrp="1"/>
          </p:cNvSpPr>
          <p:nvPr>
            <p:ph type="body" sz="quarter" idx="14"/>
          </p:nvPr>
        </p:nvSpPr>
        <p:spPr>
          <a:xfrm>
            <a:off x="564776" y="3048000"/>
            <a:ext cx="8078788" cy="2438400"/>
          </a:xfrm>
        </p:spPr>
        <p:txBody>
          <a:bodyPr/>
          <a:lstStyle/>
          <a:p>
            <a:pPr marL="0" indent="0" algn="ctr">
              <a:buNone/>
            </a:pPr>
            <a:r>
              <a:rPr lang="en-IN" dirty="0"/>
              <a:t>S:\15-Video\B01-For-Agile-Class\ I want to run an agile project</a:t>
            </a:r>
            <a:endParaRPr lang="en-US" dirty="0"/>
          </a:p>
        </p:txBody>
      </p:sp>
    </p:spTree>
    <p:extLst>
      <p:ext uri="{BB962C8B-B14F-4D97-AF65-F5344CB8AC3E}">
        <p14:creationId xmlns:p14="http://schemas.microsoft.com/office/powerpoint/2010/main" val="31235913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231</a:t>
            </a:fld>
            <a:endParaRPr lang="en-US" altLang="en-US"/>
          </a:p>
        </p:txBody>
      </p:sp>
      <p:sp>
        <p:nvSpPr>
          <p:cNvPr id="4" name="Title 3"/>
          <p:cNvSpPr>
            <a:spLocks noGrp="1"/>
          </p:cNvSpPr>
          <p:nvPr>
            <p:ph type="ctrTitle"/>
          </p:nvPr>
        </p:nvSpPr>
        <p:spPr/>
        <p:txBody>
          <a:bodyPr/>
          <a:lstStyle/>
          <a:p>
            <a:r>
              <a:rPr lang="en-US" dirty="0"/>
              <a:t>Videos: Daily Meetings</a:t>
            </a:r>
          </a:p>
        </p:txBody>
      </p:sp>
      <p:sp>
        <p:nvSpPr>
          <p:cNvPr id="5" name="Text Placeholder 4"/>
          <p:cNvSpPr>
            <a:spLocks noGrp="1"/>
          </p:cNvSpPr>
          <p:nvPr>
            <p:ph type="body" sz="quarter" idx="14"/>
          </p:nvPr>
        </p:nvSpPr>
        <p:spPr>
          <a:xfrm>
            <a:off x="564776" y="3048000"/>
            <a:ext cx="8078788" cy="2438400"/>
          </a:xfrm>
        </p:spPr>
        <p:txBody>
          <a:bodyPr/>
          <a:lstStyle/>
          <a:p>
            <a:pPr marL="0" indent="0">
              <a:buNone/>
            </a:pPr>
            <a:r>
              <a:rPr lang="en-IN" dirty="0"/>
              <a:t>S:\15-Video\B02-Agile-PM</a:t>
            </a:r>
          </a:p>
          <a:p>
            <a:r>
              <a:rPr lang="en-IN" dirty="0"/>
              <a:t>The Daily Standup</a:t>
            </a:r>
          </a:p>
          <a:p>
            <a:r>
              <a:rPr lang="en-IN" dirty="0"/>
              <a:t>How to improve your Daily Scrum_</a:t>
            </a:r>
            <a:endParaRPr lang="en-US" dirty="0"/>
          </a:p>
        </p:txBody>
      </p:sp>
    </p:spTree>
    <p:extLst>
      <p:ext uri="{BB962C8B-B14F-4D97-AF65-F5344CB8AC3E}">
        <p14:creationId xmlns:p14="http://schemas.microsoft.com/office/powerpoint/2010/main" val="14234979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232</a:t>
            </a:fld>
            <a:endParaRPr lang="en-US" altLang="en-US"/>
          </a:p>
        </p:txBody>
      </p:sp>
      <p:sp>
        <p:nvSpPr>
          <p:cNvPr id="4" name="Title 3"/>
          <p:cNvSpPr>
            <a:spLocks noGrp="1"/>
          </p:cNvSpPr>
          <p:nvPr>
            <p:ph type="ctrTitle"/>
          </p:nvPr>
        </p:nvSpPr>
        <p:spPr/>
        <p:txBody>
          <a:bodyPr/>
          <a:lstStyle/>
          <a:p>
            <a:r>
              <a:rPr lang="en-US" dirty="0"/>
              <a:t>Video: Sprint Planning</a:t>
            </a:r>
          </a:p>
        </p:txBody>
      </p:sp>
      <p:sp>
        <p:nvSpPr>
          <p:cNvPr id="5" name="Text Placeholder 4"/>
          <p:cNvSpPr>
            <a:spLocks noGrp="1"/>
          </p:cNvSpPr>
          <p:nvPr>
            <p:ph type="body" sz="quarter" idx="14"/>
          </p:nvPr>
        </p:nvSpPr>
        <p:spPr>
          <a:xfrm>
            <a:off x="564776" y="3048000"/>
            <a:ext cx="8078788" cy="1371600"/>
          </a:xfrm>
        </p:spPr>
        <p:txBody>
          <a:bodyPr/>
          <a:lstStyle/>
          <a:p>
            <a:pPr marL="0" indent="0" algn="ctr">
              <a:buNone/>
            </a:pPr>
            <a:r>
              <a:rPr lang="en-IN" sz="2800" dirty="0"/>
              <a:t>S:\15-Video\B02-Agile-PM\How to improve your Scrum Sprint Planning</a:t>
            </a:r>
            <a:endParaRPr lang="en-US" sz="2800" dirty="0"/>
          </a:p>
        </p:txBody>
      </p:sp>
    </p:spTree>
    <p:extLst>
      <p:ext uri="{BB962C8B-B14F-4D97-AF65-F5344CB8AC3E}">
        <p14:creationId xmlns:p14="http://schemas.microsoft.com/office/powerpoint/2010/main" val="3867132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233</a:t>
            </a:fld>
            <a:endParaRPr lang="en-US" altLang="en-US"/>
          </a:p>
        </p:txBody>
      </p:sp>
      <p:sp>
        <p:nvSpPr>
          <p:cNvPr id="4" name="Title 3"/>
          <p:cNvSpPr>
            <a:spLocks noGrp="1"/>
          </p:cNvSpPr>
          <p:nvPr>
            <p:ph type="ctrTitle"/>
          </p:nvPr>
        </p:nvSpPr>
        <p:spPr/>
        <p:txBody>
          <a:bodyPr/>
          <a:lstStyle/>
          <a:p>
            <a:r>
              <a:rPr lang="en-US" dirty="0"/>
              <a:t>Video: Product BL Grooming</a:t>
            </a:r>
          </a:p>
        </p:txBody>
      </p:sp>
      <p:sp>
        <p:nvSpPr>
          <p:cNvPr id="5" name="Text Placeholder 4"/>
          <p:cNvSpPr>
            <a:spLocks noGrp="1"/>
          </p:cNvSpPr>
          <p:nvPr>
            <p:ph type="body" sz="quarter" idx="14"/>
          </p:nvPr>
        </p:nvSpPr>
        <p:spPr>
          <a:xfrm>
            <a:off x="564776" y="3048000"/>
            <a:ext cx="8078788" cy="1524000"/>
          </a:xfrm>
        </p:spPr>
        <p:txBody>
          <a:bodyPr/>
          <a:lstStyle/>
          <a:p>
            <a:pPr marL="0" indent="0" algn="ctr">
              <a:buNone/>
            </a:pPr>
            <a:r>
              <a:rPr lang="en-IN" dirty="0"/>
              <a:t>S:\15-Video\B02-Agile-PM\How to improve Scrum Backlog Refinement</a:t>
            </a:r>
            <a:endParaRPr lang="en-US" dirty="0"/>
          </a:p>
        </p:txBody>
      </p:sp>
    </p:spTree>
    <p:extLst>
      <p:ext uri="{BB962C8B-B14F-4D97-AF65-F5344CB8AC3E}">
        <p14:creationId xmlns:p14="http://schemas.microsoft.com/office/powerpoint/2010/main" val="201503948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234</a:t>
            </a:fld>
            <a:endParaRPr lang="en-US" altLang="en-US"/>
          </a:p>
        </p:txBody>
      </p:sp>
      <p:sp>
        <p:nvSpPr>
          <p:cNvPr id="4" name="Title 3"/>
          <p:cNvSpPr>
            <a:spLocks noGrp="1"/>
          </p:cNvSpPr>
          <p:nvPr>
            <p:ph type="ctrTitle"/>
          </p:nvPr>
        </p:nvSpPr>
        <p:spPr/>
        <p:txBody>
          <a:bodyPr/>
          <a:lstStyle/>
          <a:p>
            <a:r>
              <a:rPr lang="en-US" dirty="0"/>
              <a:t>Video: Sprint Reviews</a:t>
            </a:r>
          </a:p>
        </p:txBody>
      </p:sp>
      <p:sp>
        <p:nvSpPr>
          <p:cNvPr id="5" name="Text Placeholder 4"/>
          <p:cNvSpPr>
            <a:spLocks noGrp="1"/>
          </p:cNvSpPr>
          <p:nvPr>
            <p:ph type="body" sz="quarter" idx="14"/>
          </p:nvPr>
        </p:nvSpPr>
        <p:spPr/>
        <p:txBody>
          <a:bodyPr/>
          <a:lstStyle/>
          <a:p>
            <a:pPr marL="0" indent="0" algn="ctr">
              <a:buNone/>
            </a:pPr>
            <a:r>
              <a:rPr lang="en-IN" sz="2800" dirty="0"/>
              <a:t>S:\15-Video\B02-Agile-PM\How to improve your Scrum Sprint Reviews</a:t>
            </a:r>
            <a:endParaRPr lang="en-US" sz="2800" dirty="0"/>
          </a:p>
        </p:txBody>
      </p:sp>
    </p:spTree>
    <p:extLst>
      <p:ext uri="{BB962C8B-B14F-4D97-AF65-F5344CB8AC3E}">
        <p14:creationId xmlns:p14="http://schemas.microsoft.com/office/powerpoint/2010/main" val="33777157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235</a:t>
            </a:fld>
            <a:endParaRPr lang="en-US" altLang="en-US"/>
          </a:p>
        </p:txBody>
      </p:sp>
      <p:sp>
        <p:nvSpPr>
          <p:cNvPr id="4" name="Title 3"/>
          <p:cNvSpPr>
            <a:spLocks noGrp="1"/>
          </p:cNvSpPr>
          <p:nvPr>
            <p:ph type="ctrTitle"/>
          </p:nvPr>
        </p:nvSpPr>
        <p:spPr/>
        <p:txBody>
          <a:bodyPr/>
          <a:lstStyle/>
          <a:p>
            <a:r>
              <a:rPr lang="en-US" dirty="0"/>
              <a:t>Video: Sprint Retrospective</a:t>
            </a:r>
          </a:p>
        </p:txBody>
      </p:sp>
      <p:sp>
        <p:nvSpPr>
          <p:cNvPr id="5" name="Text Placeholder 4"/>
          <p:cNvSpPr>
            <a:spLocks noGrp="1"/>
          </p:cNvSpPr>
          <p:nvPr>
            <p:ph type="body" sz="quarter" idx="14"/>
          </p:nvPr>
        </p:nvSpPr>
        <p:spPr/>
        <p:txBody>
          <a:bodyPr/>
          <a:lstStyle/>
          <a:p>
            <a:pPr marL="0" indent="0" algn="ctr">
              <a:buNone/>
            </a:pPr>
            <a:r>
              <a:rPr lang="en-IN" sz="2800" dirty="0"/>
              <a:t>S:\15-Video\B02-Agile-PM\How to improve your Scrum Sprint Retrospective</a:t>
            </a:r>
            <a:endParaRPr lang="en-US" sz="2800" dirty="0"/>
          </a:p>
        </p:txBody>
      </p:sp>
    </p:spTree>
    <p:extLst>
      <p:ext uri="{BB962C8B-B14F-4D97-AF65-F5344CB8AC3E}">
        <p14:creationId xmlns:p14="http://schemas.microsoft.com/office/powerpoint/2010/main" val="37892427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Artifacts</a:t>
            </a:r>
          </a:p>
        </p:txBody>
      </p:sp>
      <p:sp>
        <p:nvSpPr>
          <p:cNvPr id="6" name="Content Placeholder 5"/>
          <p:cNvSpPr>
            <a:spLocks noGrp="1"/>
          </p:cNvSpPr>
          <p:nvPr>
            <p:ph idx="1"/>
          </p:nvPr>
        </p:nvSpPr>
        <p:spPr/>
        <p:txBody>
          <a:bodyPr/>
          <a:lstStyle/>
          <a:p>
            <a:r>
              <a:rPr lang="en-US" dirty="0"/>
              <a:t>User Story</a:t>
            </a:r>
          </a:p>
          <a:p>
            <a:r>
              <a:rPr lang="en-US" dirty="0"/>
              <a:t>Product Backlog</a:t>
            </a:r>
          </a:p>
          <a:p>
            <a:r>
              <a:rPr lang="en-US" dirty="0"/>
              <a:t>Sprint Backlog</a:t>
            </a:r>
          </a:p>
          <a:p>
            <a:r>
              <a:rPr lang="en-US" dirty="0"/>
              <a:t>Burndown/up/Velocity Chart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236</a:t>
            </a:fld>
            <a:endParaRPr lang="en-US" altLang="en-US"/>
          </a:p>
        </p:txBody>
      </p:sp>
    </p:spTree>
    <p:extLst>
      <p:ext uri="{BB962C8B-B14F-4D97-AF65-F5344CB8AC3E}">
        <p14:creationId xmlns:p14="http://schemas.microsoft.com/office/powerpoint/2010/main" val="35595021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Agile anti-patterns or Agile Smells</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Lack of overall product design</a:t>
            </a:r>
          </a:p>
          <a:p>
            <a:pPr marL="514350" indent="-514350">
              <a:buFont typeface="+mj-lt"/>
              <a:buAutoNum type="arabicPeriod"/>
            </a:pPr>
            <a:r>
              <a:rPr lang="en-IN" dirty="0"/>
              <a:t>Adding stories to an iteration in progress</a:t>
            </a:r>
          </a:p>
          <a:p>
            <a:pPr marL="514350" indent="-514350">
              <a:buFont typeface="+mj-lt"/>
              <a:buAutoNum type="arabicPeriod"/>
            </a:pPr>
            <a:r>
              <a:rPr lang="en-IN" dirty="0"/>
              <a:t>Lack of sponsor support</a:t>
            </a:r>
          </a:p>
          <a:p>
            <a:pPr marL="514350" indent="-514350">
              <a:buFont typeface="+mj-lt"/>
              <a:buAutoNum type="arabicPeriod"/>
            </a:pPr>
            <a:r>
              <a:rPr lang="en-IN" dirty="0"/>
              <a:t>Insufficient training</a:t>
            </a:r>
          </a:p>
          <a:p>
            <a:pPr marL="514350" indent="-514350">
              <a:buFont typeface="+mj-lt"/>
              <a:buAutoNum type="arabicPeriod"/>
            </a:pPr>
            <a:r>
              <a:rPr lang="en-IN" dirty="0"/>
              <a:t>Product owner role is not properly filled</a:t>
            </a:r>
          </a:p>
          <a:p>
            <a:pPr marL="514350" indent="-514350">
              <a:buFont typeface="+mj-lt"/>
              <a:buAutoNum type="arabicPeriod"/>
            </a:pPr>
            <a:r>
              <a:rPr lang="en-IN" dirty="0"/>
              <a:t>Teams are not focused</a:t>
            </a:r>
          </a:p>
          <a:p>
            <a:pPr marL="514350" indent="-514350">
              <a:buFont typeface="+mj-lt"/>
              <a:buAutoNum type="arabicPeriod"/>
            </a:pPr>
            <a:r>
              <a:rPr lang="en-IN" dirty="0"/>
              <a:t>Excessive preparation/planning</a:t>
            </a:r>
          </a:p>
          <a:p>
            <a:pPr marL="514350" indent="-514350">
              <a:buFont typeface="+mj-lt"/>
              <a:buAutoNum type="arabicPeriod"/>
            </a:pPr>
            <a:r>
              <a:rPr lang="en-IN" dirty="0"/>
              <a:t>Problem-solving in the daily </a:t>
            </a:r>
            <a:r>
              <a:rPr lang="en-IN" dirty="0" err="1"/>
              <a:t>standup</a:t>
            </a:r>
            <a:endParaRPr lang="en-IN" dirty="0"/>
          </a:p>
          <a:p>
            <a:pPr marL="514350" indent="-514350">
              <a:buFont typeface="+mj-lt"/>
              <a:buAutoNum type="arabicPeriod"/>
            </a:pPr>
            <a:r>
              <a:rPr lang="en-IN" dirty="0"/>
              <a:t>Assigning tasks</a:t>
            </a:r>
          </a:p>
          <a:p>
            <a:pPr marL="514350" indent="-514350">
              <a:buFont typeface="+mj-lt"/>
              <a:buAutoNum type="arabicPeriod"/>
            </a:pPr>
            <a:r>
              <a:rPr lang="en-IN" dirty="0"/>
              <a:t>Scrum master as a contributor</a:t>
            </a:r>
          </a:p>
          <a:p>
            <a:pPr marL="514350" indent="-514350">
              <a:buFont typeface="+mj-lt"/>
              <a:buAutoNum type="arabicPeriod"/>
            </a:pPr>
            <a:r>
              <a:rPr lang="en-IN" dirty="0"/>
              <a:t>Lack of test automation</a:t>
            </a:r>
          </a:p>
          <a:p>
            <a:pPr marL="514350" indent="-514350">
              <a:buFont typeface="+mj-lt"/>
              <a:buAutoNum type="arabicPeriod"/>
            </a:pPr>
            <a:r>
              <a:rPr lang="en-IN" dirty="0"/>
              <a:t>Allowing technical debt to build up</a:t>
            </a:r>
          </a:p>
          <a:p>
            <a:pPr marL="514350" indent="-514350">
              <a:buFont typeface="+mj-lt"/>
              <a:buAutoNum type="arabicPeriod"/>
            </a:pPr>
            <a:r>
              <a:rPr lang="en-IN" dirty="0"/>
              <a:t>Attempting to take on too much in an iteration</a:t>
            </a:r>
          </a:p>
          <a:p>
            <a:pPr marL="514350" indent="-514350">
              <a:buFont typeface="+mj-lt"/>
              <a:buAutoNum type="arabicPeriod"/>
            </a:pPr>
            <a:r>
              <a:rPr lang="en-IN" dirty="0"/>
              <a:t>Fixed time, resources, scope, and quality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237</a:t>
            </a:fld>
            <a:endParaRPr lang="en-US" altLang="en-US"/>
          </a:p>
        </p:txBody>
      </p:sp>
    </p:spTree>
    <p:extLst>
      <p:ext uri="{BB962C8B-B14F-4D97-AF65-F5344CB8AC3E}">
        <p14:creationId xmlns:p14="http://schemas.microsoft.com/office/powerpoint/2010/main" val="346740509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Large-scale, offshore and distributed</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800" dirty="0"/>
              <a:t>Scaled Agile Framework (</a:t>
            </a:r>
            <a:r>
              <a:rPr lang="en-US" sz="2800" dirty="0" err="1"/>
              <a:t>SAFe</a:t>
            </a:r>
            <a:r>
              <a:rPr lang="en-US" sz="2800" dirty="0"/>
              <a:t>), </a:t>
            </a:r>
            <a:r>
              <a:rPr lang="en-US" sz="2400" dirty="0"/>
              <a:t>Dean </a:t>
            </a:r>
            <a:r>
              <a:rPr lang="en-US" sz="2400" dirty="0" err="1"/>
              <a:t>Leffingwell</a:t>
            </a:r>
            <a:r>
              <a:rPr lang="en-US" sz="2400" dirty="0"/>
              <a:t> </a:t>
            </a:r>
            <a:r>
              <a:rPr lang="en-US" sz="2400" i="1" dirty="0"/>
              <a:t>inter alia</a:t>
            </a:r>
            <a:endParaRPr lang="en-US" sz="2400" dirty="0"/>
          </a:p>
          <a:p>
            <a:pPr marL="514350" indent="-514350">
              <a:buFont typeface="+mj-lt"/>
              <a:buAutoNum type="arabicPeriod"/>
            </a:pPr>
            <a:r>
              <a:rPr lang="en-US" sz="2800" dirty="0"/>
              <a:t>Disciplined agile delivery (DAD), </a:t>
            </a:r>
            <a:r>
              <a:rPr lang="en-US" sz="2400" dirty="0"/>
              <a:t>Scott Ambler </a:t>
            </a:r>
            <a:r>
              <a:rPr lang="en-US" sz="2400" i="1" dirty="0"/>
              <a:t>inter alia</a:t>
            </a:r>
            <a:endParaRPr lang="en-US" sz="2800" dirty="0"/>
          </a:p>
          <a:p>
            <a:pPr marL="514350" indent="-514350">
              <a:buFont typeface="+mj-lt"/>
              <a:buAutoNum type="arabicPeriod"/>
            </a:pPr>
            <a:r>
              <a:rPr lang="en-US" sz="2800" dirty="0"/>
              <a:t>Large-scale scrum (</a:t>
            </a:r>
            <a:r>
              <a:rPr lang="en-US" sz="2800" dirty="0" err="1"/>
              <a:t>LeSS</a:t>
            </a:r>
            <a:r>
              <a:rPr lang="en-US" sz="2800" dirty="0"/>
              <a:t>), </a:t>
            </a:r>
            <a:r>
              <a:rPr lang="en-US" sz="2400" dirty="0"/>
              <a:t>Craig </a:t>
            </a:r>
            <a:r>
              <a:rPr lang="en-US" sz="2400" dirty="0" err="1"/>
              <a:t>Larman</a:t>
            </a:r>
            <a:r>
              <a:rPr lang="en-US" sz="2400" dirty="0"/>
              <a:t> and Bas </a:t>
            </a:r>
            <a:r>
              <a:rPr lang="en-US" sz="2400" dirty="0" err="1"/>
              <a:t>Vodde</a:t>
            </a:r>
            <a:endParaRPr lang="en-US" sz="2800" dirty="0"/>
          </a:p>
          <a:p>
            <a:pPr marL="514350" indent="-514350">
              <a:buFont typeface="+mj-lt"/>
              <a:buAutoNum type="arabicPeriod"/>
            </a:pPr>
            <a:r>
              <a:rPr lang="en-US" sz="2800" dirty="0"/>
              <a:t>Nexus (scaled professional Scrum), </a:t>
            </a:r>
            <a:r>
              <a:rPr lang="en-US" sz="2400" dirty="0"/>
              <a:t>Ken </a:t>
            </a:r>
            <a:r>
              <a:rPr lang="en-US" sz="2400" dirty="0" err="1"/>
              <a:t>Schwaber</a:t>
            </a:r>
            <a:endParaRPr lang="en-US" sz="2800" dirty="0"/>
          </a:p>
          <a:p>
            <a:pPr marL="514350" indent="-514350">
              <a:buFont typeface="+mj-lt"/>
              <a:buAutoNum type="arabicPeriod"/>
            </a:pPr>
            <a:r>
              <a:rPr lang="en-US" sz="2800" dirty="0"/>
              <a:t>Scrum at Scale,</a:t>
            </a:r>
            <a:r>
              <a:rPr lang="en-US" sz="2800" baseline="30000" dirty="0"/>
              <a:t> </a:t>
            </a:r>
            <a:r>
              <a:rPr lang="en-US" sz="2400" dirty="0"/>
              <a:t>Jeff Sutherland, Alex Brown</a:t>
            </a:r>
            <a:endParaRPr lang="en-US" sz="2800" dirty="0"/>
          </a:p>
          <a:p>
            <a:pPr marL="514350" indent="-514350">
              <a:buFont typeface="+mj-lt"/>
              <a:buAutoNum type="arabicPeriod"/>
            </a:pPr>
            <a:r>
              <a:rPr lang="en-US" sz="2800" dirty="0"/>
              <a:t>Enterprise Scrum, </a:t>
            </a:r>
            <a:r>
              <a:rPr lang="en-US" sz="2400" dirty="0"/>
              <a:t>Mike </a:t>
            </a:r>
            <a:r>
              <a:rPr lang="en-US" sz="2400" dirty="0" err="1"/>
              <a:t>Beedle</a:t>
            </a:r>
            <a:endParaRPr lang="en-US" sz="2800" dirty="0"/>
          </a:p>
          <a:p>
            <a:pPr marL="514350" indent="-514350">
              <a:buFont typeface="+mj-lt"/>
              <a:buAutoNum type="arabicPeriod"/>
            </a:pPr>
            <a:r>
              <a:rPr lang="en-US" sz="2800" dirty="0" err="1"/>
              <a:t>Setchu</a:t>
            </a:r>
            <a:r>
              <a:rPr lang="en-US" sz="2800" dirty="0"/>
              <a:t> (Scrum-based lightweight framework), </a:t>
            </a:r>
            <a:r>
              <a:rPr lang="en-US" sz="2400" dirty="0"/>
              <a:t>Michael </a:t>
            </a:r>
            <a:r>
              <a:rPr lang="en-US" sz="2400" dirty="0" err="1"/>
              <a:t>Ebbage</a:t>
            </a:r>
            <a:endParaRPr lang="en-US" sz="2800" dirty="0"/>
          </a:p>
          <a:p>
            <a:pPr marL="514350" indent="-514350">
              <a:buFont typeface="+mj-lt"/>
              <a:buAutoNum type="arabicPeriod"/>
            </a:pPr>
            <a:r>
              <a:rPr lang="en-US" sz="2800" dirty="0" err="1"/>
              <a:t>Xscale</a:t>
            </a:r>
            <a:endParaRPr lang="en-US" sz="2800" dirty="0"/>
          </a:p>
          <a:p>
            <a:pPr marL="514350" indent="-514350">
              <a:buFont typeface="+mj-lt"/>
              <a:buAutoNum type="arabicPeriod"/>
            </a:pPr>
            <a:r>
              <a:rPr lang="en-US" sz="2800" dirty="0"/>
              <a:t>Agile path</a:t>
            </a:r>
          </a:p>
          <a:p>
            <a:pPr marL="514350" indent="-514350">
              <a:buFont typeface="+mj-lt"/>
              <a:buAutoNum type="arabicPeriod"/>
            </a:pPr>
            <a:r>
              <a:rPr lang="en-US" sz="2800" dirty="0"/>
              <a:t>Holistic Software Development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238</a:t>
            </a:fld>
            <a:endParaRPr lang="en-US" altLang="en-US" dirty="0"/>
          </a:p>
        </p:txBody>
      </p:sp>
    </p:spTree>
    <p:extLst>
      <p:ext uri="{BB962C8B-B14F-4D97-AF65-F5344CB8AC3E}">
        <p14:creationId xmlns:p14="http://schemas.microsoft.com/office/powerpoint/2010/main" val="121995576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Avoid Fail in Agile?</a:t>
            </a:r>
          </a:p>
        </p:txBody>
      </p:sp>
      <p:sp>
        <p:nvSpPr>
          <p:cNvPr id="3" name="Content Placeholder 2"/>
          <p:cNvSpPr>
            <a:spLocks noGrp="1"/>
          </p:cNvSpPr>
          <p:nvPr>
            <p:ph idx="1"/>
          </p:nvPr>
        </p:nvSpPr>
        <p:spPr/>
        <p:txBody>
          <a:bodyPr>
            <a:normAutofit fontScale="70000" lnSpcReduction="20000"/>
          </a:bodyPr>
          <a:lstStyle/>
          <a:p>
            <a:r>
              <a:rPr lang="en-IN" dirty="0"/>
              <a:t>Scrum master should have authority to resolve all impediments else complex dependencies would kill the project.</a:t>
            </a:r>
          </a:p>
          <a:p>
            <a:r>
              <a:rPr lang="en-IN" dirty="0"/>
              <a:t>Periodically spend time on refactoring else there would be high risk of sustainability, maintainability and extensibility of the product.</a:t>
            </a:r>
          </a:p>
          <a:p>
            <a:r>
              <a:rPr lang="en-IN" dirty="0"/>
              <a:t>Strike a balance using level of plan. Must have an overall plan.</a:t>
            </a:r>
          </a:p>
          <a:p>
            <a:r>
              <a:rPr lang="en-IN" dirty="0"/>
              <a:t>Do not negotiate on quality and time. Do not force team to include more requirements else agile team will collapse quickly.</a:t>
            </a:r>
          </a:p>
          <a:p>
            <a:r>
              <a:rPr lang="en-IN" dirty="0"/>
              <a:t>Product's success depends upon authority, knowledge and engagement of product owner. Chose a right person else team can be driven in the wrong direction.</a:t>
            </a:r>
          </a:p>
          <a:p>
            <a:r>
              <a:rPr lang="en-IN" dirty="0"/>
              <a:t>Balance the documentation otherwise transfer of technology to new team members would be challenging.</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239</a:t>
            </a:fld>
            <a:endParaRPr lang="en-US" altLang="en-US"/>
          </a:p>
        </p:txBody>
      </p:sp>
    </p:spTree>
    <p:extLst>
      <p:ext uri="{BB962C8B-B14F-4D97-AF65-F5344CB8AC3E}">
        <p14:creationId xmlns:p14="http://schemas.microsoft.com/office/powerpoint/2010/main" val="1130887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RAD (Rapid Application Development)</a:t>
            </a:r>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24</a:t>
            </a:fld>
            <a:endParaRPr lang="en-US"/>
          </a:p>
        </p:txBody>
      </p:sp>
      <p:pic>
        <p:nvPicPr>
          <p:cNvPr id="6146" name="Picture 2" descr="SDLC RAD 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662340" y="1066800"/>
            <a:ext cx="7819319" cy="541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53156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057400" y="1279080"/>
            <a:ext cx="5584680" cy="483209"/>
          </a:xfrm>
          <a:prstGeom prst="rect">
            <a:avLst/>
          </a:prstGeom>
          <a:solidFill>
            <a:schemeClr val="tx2">
              <a:lumMod val="60000"/>
              <a:lumOff val="40000"/>
            </a:schemeClr>
          </a:solidFill>
        </p:spPr>
        <p:txBody>
          <a:bodyPr wrap="square">
            <a:spAutoFit/>
          </a:bodyPr>
          <a:lstStyle/>
          <a:p>
            <a:pPr>
              <a:defRPr/>
            </a:pPr>
            <a:r>
              <a:rPr lang="en-US" sz="2540" dirty="0"/>
              <a:t>hari.prasad@vedavit-ps.com</a:t>
            </a:r>
          </a:p>
        </p:txBody>
      </p:sp>
      <p:sp>
        <p:nvSpPr>
          <p:cNvPr id="11" name="TextBox 10"/>
          <p:cNvSpPr txBox="1"/>
          <p:nvPr/>
        </p:nvSpPr>
        <p:spPr>
          <a:xfrm>
            <a:off x="2057400" y="1939232"/>
            <a:ext cx="5584679" cy="483209"/>
          </a:xfrm>
          <a:prstGeom prst="rect">
            <a:avLst/>
          </a:prstGeom>
          <a:solidFill>
            <a:schemeClr val="tx2">
              <a:lumMod val="60000"/>
              <a:lumOff val="40000"/>
            </a:schemeClr>
          </a:solidFill>
        </p:spPr>
        <p:txBody>
          <a:bodyPr wrap="square">
            <a:spAutoFit/>
          </a:bodyPr>
          <a:lstStyle/>
          <a:p>
            <a:pPr>
              <a:defRPr/>
            </a:pPr>
            <a:r>
              <a:rPr lang="en-US" sz="2540" dirty="0"/>
              <a:t>+91 9535999336</a:t>
            </a:r>
          </a:p>
        </p:txBody>
      </p:sp>
      <p:sp>
        <p:nvSpPr>
          <p:cNvPr id="12" name="TextBox 11"/>
          <p:cNvSpPr txBox="1"/>
          <p:nvPr/>
        </p:nvSpPr>
        <p:spPr>
          <a:xfrm>
            <a:off x="2040612" y="2591552"/>
            <a:ext cx="5601467" cy="483209"/>
          </a:xfrm>
          <a:prstGeom prst="rect">
            <a:avLst/>
          </a:prstGeom>
          <a:solidFill>
            <a:schemeClr val="tx2">
              <a:lumMod val="60000"/>
              <a:lumOff val="40000"/>
            </a:schemeClr>
          </a:solidFill>
        </p:spPr>
        <p:txBody>
          <a:bodyPr wrap="square">
            <a:spAutoFit/>
          </a:bodyPr>
          <a:lstStyle/>
          <a:p>
            <a:pPr>
              <a:defRPr/>
            </a:pPr>
            <a:r>
              <a:rPr lang="en-US" sz="2540" dirty="0"/>
              <a:t>http://rarementors.com</a:t>
            </a:r>
          </a:p>
        </p:txBody>
      </p:sp>
      <p:sp>
        <p:nvSpPr>
          <p:cNvPr id="13" name="TextBox 12"/>
          <p:cNvSpPr txBox="1"/>
          <p:nvPr/>
        </p:nvSpPr>
        <p:spPr>
          <a:xfrm>
            <a:off x="2062909" y="3284191"/>
            <a:ext cx="5579170" cy="483209"/>
          </a:xfrm>
          <a:prstGeom prst="rect">
            <a:avLst/>
          </a:prstGeom>
          <a:solidFill>
            <a:schemeClr val="tx2">
              <a:lumMod val="60000"/>
              <a:lumOff val="40000"/>
            </a:schemeClr>
          </a:solidFill>
        </p:spPr>
        <p:txBody>
          <a:bodyPr wrap="square">
            <a:spAutoFit/>
          </a:bodyPr>
          <a:lstStyle/>
          <a:p>
            <a:pPr>
              <a:defRPr/>
            </a:pPr>
            <a:r>
              <a:rPr lang="en-US" sz="2540" dirty="0"/>
              <a:t>https://in.linkedin.com/in/harithapliyal</a:t>
            </a:r>
          </a:p>
        </p:txBody>
      </p:sp>
      <p:sp>
        <p:nvSpPr>
          <p:cNvPr id="14" name="TextBox 13"/>
          <p:cNvSpPr txBox="1"/>
          <p:nvPr/>
        </p:nvSpPr>
        <p:spPr>
          <a:xfrm>
            <a:off x="2040613" y="4025161"/>
            <a:ext cx="5601468" cy="483209"/>
          </a:xfrm>
          <a:prstGeom prst="rect">
            <a:avLst/>
          </a:prstGeom>
          <a:solidFill>
            <a:schemeClr val="tx2">
              <a:lumMod val="60000"/>
              <a:lumOff val="40000"/>
            </a:schemeClr>
          </a:solidFill>
        </p:spPr>
        <p:txBody>
          <a:bodyPr wrap="square">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057400" y="4648680"/>
            <a:ext cx="5584680" cy="483209"/>
          </a:xfrm>
          <a:prstGeom prst="rect">
            <a:avLst/>
          </a:prstGeom>
          <a:solidFill>
            <a:schemeClr val="tx2">
              <a:lumMod val="60000"/>
              <a:lumOff val="40000"/>
            </a:schemeClr>
          </a:solidFill>
        </p:spPr>
        <p:txBody>
          <a:bodyPr wrap="square">
            <a:spAutoFit/>
          </a:bodyPr>
          <a:lstStyle/>
          <a:p>
            <a:pPr>
              <a:defRPr/>
            </a:pPr>
            <a:r>
              <a:rPr lang="en-US" sz="2540" dirty="0"/>
              <a:t>http://pmlogy.com</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296FEC9A-3FE3-487F-A6A0-24291BB570F3}" type="slidenum">
              <a:rPr lang="en-US" altLang="en-US" smtClean="0"/>
              <a:pPr>
                <a:defRPr/>
              </a:pPr>
              <a:t>240</a:t>
            </a:fld>
            <a:endParaRPr lang="en-US" altLang="en-US"/>
          </a:p>
        </p:txBody>
      </p:sp>
    </p:spTree>
    <p:extLst>
      <p:ext uri="{BB962C8B-B14F-4D97-AF65-F5344CB8AC3E}">
        <p14:creationId xmlns:p14="http://schemas.microsoft.com/office/powerpoint/2010/main" val="15677505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BEBA8EAE-BF5A-486C-A8C5-ECC9F3942E4B}">
                <a14:imgProps xmlns:a14="http://schemas.microsoft.com/office/drawing/2010/main">
                  <a14:imgLayer r:embed="rId4">
                    <a14:imgEffect>
                      <a14:colorTemperature colorTemp="10960"/>
                    </a14:imgEffect>
                  </a14:imgLayer>
                </a14:imgProps>
              </a:ext>
              <a:ext uri="{28A0092B-C50C-407E-A947-70E740481C1C}">
                <a14:useLocalDpi xmlns:a14="http://schemas.microsoft.com/office/drawing/2010/main" val="0"/>
              </a:ext>
            </a:extLst>
          </a:blip>
          <a:srcRect/>
          <a:stretch>
            <a:fillRect/>
          </a:stretch>
        </p:blipFill>
        <p:spPr bwMode="auto">
          <a:xfrm>
            <a:off x="0" y="0"/>
            <a:ext cx="9144000" cy="5884864"/>
          </a:xfrm>
          <a:prstGeom prst="rect">
            <a:avLst/>
          </a:prstGeom>
          <a:noFill/>
          <a:ln>
            <a:noFill/>
          </a:ln>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0" y="152400"/>
            <a:ext cx="6473371" cy="2648857"/>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r>
              <a:rPr lang="en-US" sz="2200" b="1" dirty="0">
                <a:solidFill>
                  <a:schemeClr val="tx1"/>
                </a:solidFill>
                <a:latin typeface="+mn-lt"/>
              </a:rPr>
              <a:t>Hari P Thapliyal, </a:t>
            </a:r>
          </a:p>
          <a:p>
            <a:pPr marL="342900" indent="-342900" defTabSz="914400">
              <a:spcBef>
                <a:spcPct val="20000"/>
              </a:spcBef>
              <a:buFont typeface="Arial" charset="0"/>
              <a:buNone/>
              <a:defRPr/>
            </a:pPr>
            <a:r>
              <a:rPr lang="en-US" sz="1200" dirty="0">
                <a:solidFill>
                  <a:schemeClr val="tx1"/>
                </a:solidFill>
                <a:latin typeface="+mn-lt"/>
              </a:rPr>
              <a:t>PMP,  PMI-ACP, MCITP, Princ2 Practitioner, CSM, MBA, MCA, CIC, PGDFM</a:t>
            </a: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5"/>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6"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 hari.Prasad@vedavit-ps.com</a:t>
            </a:r>
          </a:p>
        </p:txBody>
      </p:sp>
      <p:sp>
        <p:nvSpPr>
          <p:cNvPr id="8796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684506-B7BA-4ACC-B3E3-ECF87785AB96}" type="slidenum">
              <a:rPr lang="en-US" altLang="en-US" smtClean="0"/>
              <a:pPr/>
              <a:t>241</a:t>
            </a:fld>
            <a:endParaRPr lang="en-US" altLang="en-US"/>
          </a:p>
        </p:txBody>
      </p:sp>
      <p:sp>
        <p:nvSpPr>
          <p:cNvPr id="879621"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RAD</a:t>
            </a:r>
          </a:p>
        </p:txBody>
      </p:sp>
      <p:sp>
        <p:nvSpPr>
          <p:cNvPr id="3" name="Content Placeholder 2"/>
          <p:cNvSpPr>
            <a:spLocks noGrp="1"/>
          </p:cNvSpPr>
          <p:nvPr>
            <p:ph idx="1"/>
          </p:nvPr>
        </p:nvSpPr>
        <p:spPr/>
        <p:txBody>
          <a:bodyPr>
            <a:normAutofit fontScale="85000" lnSpcReduction="20000"/>
          </a:bodyPr>
          <a:lstStyle/>
          <a:p>
            <a:r>
              <a:rPr lang="en-IN" dirty="0"/>
              <a:t>RAD should be used only when a system can be modularized to be delivered in incremental manner.</a:t>
            </a:r>
          </a:p>
          <a:p>
            <a:r>
              <a:rPr lang="en-IN" dirty="0"/>
              <a:t>It should be used if there is high availability of designers for modelling.</a:t>
            </a:r>
          </a:p>
          <a:p>
            <a:r>
              <a:rPr lang="en-IN" dirty="0"/>
              <a:t>It should be used only if the budget permits use of automated code generating tools.</a:t>
            </a:r>
          </a:p>
          <a:p>
            <a:r>
              <a:rPr lang="en-IN" dirty="0"/>
              <a:t>RAD SDLC model should be chosen only if domain experts are available with relevant business knowledge.</a:t>
            </a:r>
          </a:p>
          <a:p>
            <a:r>
              <a:rPr lang="en-IN" dirty="0"/>
              <a:t>Should be used where the requirements change during the course of the project and working prototypes are to be presented to customer in small iterations of 2-3 months.</a:t>
            </a:r>
          </a:p>
          <a:p>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25</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94766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Prototyping</a:t>
            </a:r>
          </a:p>
        </p:txBody>
      </p:sp>
      <p:sp>
        <p:nvSpPr>
          <p:cNvPr id="3" name="Content Placeholder 2"/>
          <p:cNvSpPr>
            <a:spLocks noGrp="1"/>
          </p:cNvSpPr>
          <p:nvPr>
            <p:ph idx="1"/>
          </p:nvPr>
        </p:nvSpPr>
        <p:spPr/>
        <p:txBody>
          <a:bodyPr>
            <a:noAutofit/>
          </a:bodyPr>
          <a:lstStyle/>
          <a:p>
            <a:r>
              <a:rPr lang="en-IN" sz="1800" b="1" dirty="0"/>
              <a:t>Basic Requirement Identification:</a:t>
            </a:r>
            <a:r>
              <a:rPr lang="en-IN" sz="1800" dirty="0"/>
              <a:t> This step involves understanding the very basics product requirements especially in terms of user interface. The more intricate details of the internal design and external aspects like performance and security can be ignored at this stage. </a:t>
            </a:r>
          </a:p>
          <a:p>
            <a:r>
              <a:rPr lang="en-IN" sz="1800" b="1" dirty="0"/>
              <a:t>Developing the initial Prototype:</a:t>
            </a:r>
            <a:r>
              <a:rPr lang="en-IN" sz="1800" dirty="0"/>
              <a:t> The initial Prototype is developed in this stage, where the very basic requirements are showcased and user interfaces are provided. These features may not exactly work in the same manner internally in the actual software developed and the workarounds are used to give the same look and feel to the customer in the prototype developed. </a:t>
            </a:r>
          </a:p>
          <a:p>
            <a:r>
              <a:rPr lang="en-IN" sz="1800" b="1" dirty="0"/>
              <a:t>Review of the Prototype: </a:t>
            </a:r>
            <a:r>
              <a:rPr lang="en-IN" sz="1800" dirty="0"/>
              <a:t>The prototype developed is then presented to the customer and the other important stakeholders in the project. The feedback is collected in an organized manner and used for further enhancements in the product under development.</a:t>
            </a:r>
          </a:p>
          <a:p>
            <a:r>
              <a:rPr lang="en-IN" sz="1800" b="1" dirty="0"/>
              <a:t>Revise and enhance the Prototype:</a:t>
            </a:r>
            <a:r>
              <a:rPr lang="en-IN" sz="1800" dirty="0"/>
              <a:t> The feedback and the review comments are discussed during this stage and some negotiations happen with the customer based on factors like , time and budget constraints and technical feasibility of actual implementation. The changes accepted are again incorporated in the new Prototype developed and the cycle repeats until customer expectations are met. </a:t>
            </a:r>
          </a:p>
          <a:p>
            <a:endParaRPr lang="en-US" sz="1800"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26</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13605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a:t>
            </a:r>
          </a:p>
        </p:txBody>
      </p:sp>
      <p:sp>
        <p:nvSpPr>
          <p:cNvPr id="3" name="Content Placeholder 2"/>
          <p:cNvSpPr>
            <a:spLocks noGrp="1"/>
          </p:cNvSpPr>
          <p:nvPr>
            <p:ph idx="1"/>
          </p:nvPr>
        </p:nvSpPr>
        <p:spPr/>
        <p:txBody>
          <a:bodyPr/>
          <a:lstStyle/>
          <a:p>
            <a:pPr marL="514350" indent="-514350">
              <a:buFont typeface="+mj-lt"/>
              <a:buAutoNum type="arabicPeriod"/>
            </a:pPr>
            <a:r>
              <a:rPr lang="en-IN" dirty="0"/>
              <a:t>Requirements and solutions evolve through </a:t>
            </a:r>
          </a:p>
          <a:p>
            <a:pPr marL="514350" indent="-514350">
              <a:buFont typeface="+mj-lt"/>
              <a:buAutoNum type="arabicPeriod"/>
            </a:pPr>
            <a:r>
              <a:rPr lang="en-IN" dirty="0"/>
              <a:t>The collaborative effort of self-organizing cross-functional teams</a:t>
            </a:r>
          </a:p>
          <a:p>
            <a:pPr marL="514350" indent="-514350">
              <a:buFont typeface="+mj-lt"/>
              <a:buAutoNum type="arabicPeriod"/>
            </a:pPr>
            <a:r>
              <a:rPr lang="en-IN" dirty="0"/>
              <a:t>Adaptive planning, </a:t>
            </a:r>
          </a:p>
          <a:p>
            <a:pPr marL="514350" indent="-514350">
              <a:buFont typeface="+mj-lt"/>
              <a:buAutoNum type="arabicPeriod"/>
            </a:pPr>
            <a:r>
              <a:rPr lang="en-IN" dirty="0"/>
              <a:t>Evolutionary development, </a:t>
            </a:r>
          </a:p>
          <a:p>
            <a:pPr marL="514350" indent="-514350">
              <a:buFont typeface="+mj-lt"/>
              <a:buAutoNum type="arabicPeriod"/>
            </a:pPr>
            <a:r>
              <a:rPr lang="en-IN" dirty="0"/>
              <a:t>Early delivery, and </a:t>
            </a:r>
          </a:p>
          <a:p>
            <a:pPr marL="514350" indent="-514350">
              <a:buFont typeface="+mj-lt"/>
              <a:buAutoNum type="arabicPeriod"/>
            </a:pPr>
            <a:r>
              <a:rPr lang="en-IN" dirty="0"/>
              <a:t>Continuous improvement, </a:t>
            </a:r>
          </a:p>
          <a:p>
            <a:pPr marL="514350" indent="-514350">
              <a:buFont typeface="+mj-lt"/>
              <a:buAutoNum type="arabicPeriod"/>
            </a:pPr>
            <a:r>
              <a:rPr lang="en-IN" dirty="0"/>
              <a:t>Rapid and flexible response to change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27</a:t>
            </a:fld>
            <a:endParaRPr lang="en-US" altLang="en-US"/>
          </a:p>
        </p:txBody>
      </p:sp>
    </p:spTree>
    <p:extLst>
      <p:ext uri="{BB962C8B-B14F-4D97-AF65-F5344CB8AC3E}">
        <p14:creationId xmlns:p14="http://schemas.microsoft.com/office/powerpoint/2010/main" val="427014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Agile Development</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28</a:t>
            </a:fld>
            <a:endParaRPr lang="en-US"/>
          </a:p>
        </p:txBody>
      </p:sp>
      <p:pic>
        <p:nvPicPr>
          <p:cNvPr id="5122" name="Picture 2" descr="SDLC Agil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32362"/>
            <a:ext cx="7467356" cy="5560513"/>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sp>
        <p:nvSpPr>
          <p:cNvPr id="2" name="TextBox 1"/>
          <p:cNvSpPr txBox="1"/>
          <p:nvPr/>
        </p:nvSpPr>
        <p:spPr>
          <a:xfrm>
            <a:off x="3200400" y="271019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
        <p:nvSpPr>
          <p:cNvPr id="7" name="TextBox 6"/>
          <p:cNvSpPr txBox="1"/>
          <p:nvPr/>
        </p:nvSpPr>
        <p:spPr>
          <a:xfrm>
            <a:off x="5257800" y="4648200"/>
            <a:ext cx="914400" cy="261610"/>
          </a:xfrm>
          <a:prstGeom prst="rect">
            <a:avLst/>
          </a:prstGeom>
          <a:solidFill>
            <a:schemeClr val="bg1"/>
          </a:solidFill>
        </p:spPr>
        <p:txBody>
          <a:bodyPr wrap="square" rtlCol="0">
            <a:spAutoFit/>
          </a:bodyPr>
          <a:lstStyle/>
          <a:p>
            <a:r>
              <a:rPr lang="en-US" sz="1050" b="1" dirty="0">
                <a:solidFill>
                  <a:schemeClr val="tx1"/>
                </a:solidFill>
              </a:rPr>
              <a:t>1-6 Weeks</a:t>
            </a:r>
          </a:p>
        </p:txBody>
      </p:sp>
    </p:spTree>
    <p:extLst>
      <p:ext uri="{BB962C8B-B14F-4D97-AF65-F5344CB8AC3E}">
        <p14:creationId xmlns:p14="http://schemas.microsoft.com/office/powerpoint/2010/main" val="3810667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Agile Methods</a:t>
            </a:r>
          </a:p>
        </p:txBody>
      </p:sp>
      <p:sp>
        <p:nvSpPr>
          <p:cNvPr id="6" name="Content Placeholder 5"/>
          <p:cNvSpPr>
            <a:spLocks noGrp="1"/>
          </p:cNvSpPr>
          <p:nvPr>
            <p:ph idx="1"/>
          </p:nvPr>
        </p:nvSpPr>
        <p:spPr/>
        <p:txBody>
          <a:bodyPr>
            <a:normAutofit fontScale="85000" lnSpcReduction="20000"/>
          </a:bodyPr>
          <a:lstStyle/>
          <a:p>
            <a:pPr marL="514350" indent="-514350">
              <a:buFont typeface="+mj-lt"/>
              <a:buAutoNum type="arabicPeriod"/>
            </a:pPr>
            <a:r>
              <a:rPr lang="en-IN" dirty="0"/>
              <a:t>Rational Unified Process (1994), </a:t>
            </a:r>
          </a:p>
          <a:p>
            <a:pPr marL="514350" indent="-514350">
              <a:buFont typeface="+mj-lt"/>
              <a:buAutoNum type="arabicPeriod"/>
            </a:pPr>
            <a:r>
              <a:rPr lang="en-IN" dirty="0"/>
              <a:t>Scrum (1995)</a:t>
            </a:r>
          </a:p>
          <a:p>
            <a:pPr marL="514350" indent="-514350">
              <a:buFont typeface="+mj-lt"/>
              <a:buAutoNum type="arabicPeriod"/>
            </a:pPr>
            <a:r>
              <a:rPr lang="en-IN" dirty="0"/>
              <a:t>Crystal Methods (2004)</a:t>
            </a:r>
          </a:p>
          <a:p>
            <a:pPr marL="514350" indent="-514350">
              <a:buFont typeface="+mj-lt"/>
              <a:buAutoNum type="arabicPeriod"/>
            </a:pPr>
            <a:r>
              <a:rPr lang="en-IN" dirty="0"/>
              <a:t>Extreme Programming (1996), </a:t>
            </a:r>
          </a:p>
          <a:p>
            <a:pPr marL="514350" indent="-514350">
              <a:buFont typeface="+mj-lt"/>
              <a:buAutoNum type="arabicPeriod"/>
            </a:pPr>
            <a:r>
              <a:rPr lang="en-IN" dirty="0"/>
              <a:t>Lean Software Development (LSD)</a:t>
            </a:r>
          </a:p>
          <a:p>
            <a:pPr marL="514350" indent="-514350">
              <a:buFont typeface="+mj-lt"/>
              <a:buAutoNum type="arabicPeriod"/>
            </a:pPr>
            <a:r>
              <a:rPr lang="en-IN" dirty="0"/>
              <a:t>Feature Driven Development (1997)</a:t>
            </a:r>
          </a:p>
          <a:p>
            <a:pPr marL="514350" indent="-514350">
              <a:buFont typeface="+mj-lt"/>
              <a:buAutoNum type="arabicPeriod"/>
            </a:pPr>
            <a:r>
              <a:rPr lang="en-IN" dirty="0"/>
              <a:t>Dynamic Systems Development Method (DSDM) (1995). </a:t>
            </a:r>
          </a:p>
          <a:p>
            <a:pPr marL="514350" indent="-514350">
              <a:buFont typeface="+mj-lt"/>
              <a:buAutoNum type="arabicPeriod"/>
            </a:pPr>
            <a:r>
              <a:rPr lang="en-IN" dirty="0"/>
              <a:t>Kanban (2004)</a:t>
            </a:r>
          </a:p>
          <a:p>
            <a:pPr marL="514350" indent="-514350">
              <a:buFont typeface="+mj-lt"/>
              <a:buAutoNum type="arabicPeriod"/>
            </a:pPr>
            <a:r>
              <a:rPr lang="en-IN" dirty="0"/>
              <a:t>Scrum-Ban (2009)</a:t>
            </a:r>
          </a:p>
          <a:p>
            <a:pPr marL="514350" indent="-514350">
              <a:buFont typeface="+mj-lt"/>
              <a:buAutoNum type="arabicPeriod"/>
            </a:pPr>
            <a:endParaRPr lang="en-IN" dirty="0"/>
          </a:p>
          <a:p>
            <a:pPr marL="0" indent="0">
              <a:buNone/>
            </a:pPr>
            <a:r>
              <a:rPr lang="en-IN" sz="2200" dirty="0"/>
              <a:t>These are now collectively referred to as agile methodologies. Agile Manifesto was published in 2001.</a:t>
            </a:r>
            <a:endParaRPr lang="en-US" sz="2200"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29</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75395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b="1">
                <a:solidFill>
                  <a:srgbClr val="000000"/>
                </a:solidFill>
              </a:rPr>
              <a:t>Workshop Ground Rules</a:t>
            </a:r>
            <a:endParaRPr/>
          </a:p>
        </p:txBody>
      </p:sp>
      <p:sp>
        <p:nvSpPr>
          <p:cNvPr id="3" name="Content Placeholder 2"/>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the management of the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a:t>
            </a:r>
            <a:r>
              <a:rPr lang="en-US" sz="1800" u="sng" dirty="0">
                <a:solidFill>
                  <a:srgbClr val="000000"/>
                </a:solidFill>
              </a:rPr>
              <a:t>Unlearning is first and biggest learning </a:t>
            </a:r>
            <a:r>
              <a:rPr lang="en-US" sz="1800" dirty="0">
                <a:solidFill>
                  <a:srgbClr val="000000"/>
                </a:solidFill>
              </a:rPr>
              <a:t>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B95E-CE46-4819-8B8F-8FFBD4F35978}" type="slidenum">
              <a:rPr lang="en-US" altLang="en-US" smtClean="0"/>
              <a:pPr/>
              <a:t>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Different Agile Methods</a:t>
            </a:r>
          </a:p>
        </p:txBody>
      </p:sp>
      <p:sp>
        <p:nvSpPr>
          <p:cNvPr id="6" name="Content Placeholder 5"/>
          <p:cNvSpPr>
            <a:spLocks noGrp="1"/>
          </p:cNvSpPr>
          <p:nvPr>
            <p:ph idx="1"/>
          </p:nvPr>
        </p:nvSpPr>
        <p:spPr/>
        <p:txBody>
          <a:bodyPr/>
          <a:lstStyle/>
          <a:p>
            <a:r>
              <a:rPr lang="en-IN" dirty="0"/>
              <a:t>Some focus on the practices (XP, Agile Modeling)</a:t>
            </a:r>
          </a:p>
          <a:p>
            <a:r>
              <a:rPr lang="en-IN" dirty="0"/>
              <a:t>Some focus on managing the flow of work (Scrum, Kanban)</a:t>
            </a:r>
          </a:p>
          <a:p>
            <a:r>
              <a:rPr lang="en-IN" dirty="0"/>
              <a:t>Some support activities for requirements specification and development (FDD)</a:t>
            </a:r>
          </a:p>
          <a:p>
            <a:r>
              <a:rPr lang="en-IN" dirty="0"/>
              <a:t>Some seek to cover the full development life cycle (DSDM, RUP)</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30</a:t>
            </a:fld>
            <a:endParaRPr lang="en-US" altLang="en-US"/>
          </a:p>
        </p:txBody>
      </p:sp>
    </p:spTree>
    <p:extLst>
      <p:ext uri="{BB962C8B-B14F-4D97-AF65-F5344CB8AC3E}">
        <p14:creationId xmlns:p14="http://schemas.microsoft.com/office/powerpoint/2010/main" val="2561295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Agile Project Management</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31</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9035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Topics</a:t>
            </a:r>
          </a:p>
        </p:txBody>
      </p:sp>
      <p:sp>
        <p:nvSpPr>
          <p:cNvPr id="5" name="Content Placeholder 4"/>
          <p:cNvSpPr>
            <a:spLocks noGrp="1"/>
          </p:cNvSpPr>
          <p:nvPr>
            <p:ph idx="1"/>
          </p:nvPr>
        </p:nvSpPr>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p:txBody>
      </p:sp>
      <p:sp>
        <p:nvSpPr>
          <p:cNvPr id="12186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61892E-2859-40AD-BA24-C84B17BF2E89}" type="slidenum">
              <a:rPr lang="en-US" altLang="en-US" smtClean="0"/>
              <a:pPr/>
              <a:t>32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dirty="0">
                <a:solidFill>
                  <a:srgbClr val="000000"/>
                </a:solidFill>
              </a:rPr>
              <a:t>Modern Project Management Challenges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BE0492-4C69-42FD-A396-DBF0C12AD2DB}" type="slidenum">
              <a:rPr lang="en-US" altLang="en-US" smtClean="0"/>
              <a:pPr/>
              <a:t>33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AB727C-336B-4DDB-9B14-5C2F6B5955AB}" type="slidenum">
              <a:rPr lang="en-US" altLang="en-US" smtClean="0"/>
              <a:pPr/>
              <a:t>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altLang="en-US" sz="3200"/>
              <a:t>Challenges in Starting Agile Project Management </a:t>
            </a:r>
          </a:p>
        </p:txBody>
      </p:sp>
      <p:sp>
        <p:nvSpPr>
          <p:cNvPr id="130051" name="Content Placeholder 2"/>
          <p:cNvSpPr>
            <a:spLocks noGrp="1"/>
          </p:cNvSpPr>
          <p:nvPr>
            <p:ph idx="1"/>
          </p:nvPr>
        </p:nvSpPr>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316F35-4417-4747-A5F5-8D8583F6DE82}" type="slidenum">
              <a:rPr lang="en-US" altLang="en-US" smtClean="0"/>
              <a:pPr/>
              <a:t>35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36</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p:txBody>
          <a:bodyPr/>
          <a:lstStyle/>
          <a:p>
            <a:pPr marL="0" indent="0" algn="ctr">
              <a:buNone/>
            </a:pPr>
            <a:r>
              <a:rPr lang="en-US" dirty="0"/>
              <a:t>S:\15-Video\B05-SDLC\What is Agile</a:t>
            </a:r>
            <a:endParaRPr lang="en-US" dirty="0"/>
          </a:p>
        </p:txBody>
      </p:sp>
    </p:spTree>
    <p:extLst>
      <p:ext uri="{BB962C8B-B14F-4D97-AF65-F5344CB8AC3E}">
        <p14:creationId xmlns:p14="http://schemas.microsoft.com/office/powerpoint/2010/main" val="2568671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5" name="Content Placeholder 4"/>
          <p:cNvSpPr>
            <a:spLocks noGrp="1"/>
          </p:cNvSpPr>
          <p:nvPr>
            <p:ph idx="1"/>
          </p:nvPr>
        </p:nvSpPr>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6D7D79-3589-4609-9FBB-68291DB9BBFB}" type="slidenum">
              <a:rPr lang="en-US" altLang="en-US" smtClean="0"/>
              <a:pPr/>
              <a:t>37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66564" name="Content Placeholder 4"/>
          <p:cNvSpPr>
            <a:spLocks noGrp="1"/>
          </p:cNvSpPr>
          <p:nvPr>
            <p:ph idx="1"/>
          </p:nvPr>
        </p:nvSpPr>
        <p:spPr/>
        <p:txBody>
          <a:bodyPr>
            <a:normAutofit/>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5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4E20B-49A6-4DD5-8023-9007B98BA2BA}" type="slidenum">
              <a:rPr lang="en-US" altLang="en-US" smtClean="0"/>
              <a:pPr/>
              <a:t>38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What is Agility?</a:t>
            </a:r>
          </a:p>
        </p:txBody>
      </p:sp>
      <p:sp>
        <p:nvSpPr>
          <p:cNvPr id="13619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481D72-7972-4DCA-A761-55F6D564226D}" type="slidenum">
              <a:rPr lang="en-US" altLang="en-US" smtClean="0"/>
              <a:pPr/>
              <a:t>39</a:t>
            </a:fld>
            <a:endParaRPr lang="en-US" altLang="en-US"/>
          </a:p>
        </p:txBody>
      </p:sp>
      <p:sp>
        <p:nvSpPr>
          <p:cNvPr id="3" name="Content Placeholder 2"/>
          <p:cNvSpPr>
            <a:spLocks noGrp="1"/>
          </p:cNvSpPr>
          <p:nvPr>
            <p:ph idx="4294967295"/>
          </p:nvPr>
        </p:nvSpPr>
        <p:spPr>
          <a:xfrm>
            <a:off x="0" y="990600"/>
            <a:ext cx="8991600" cy="1600200"/>
          </a:xfrm>
        </p:spPr>
        <p:txBody>
          <a:bodyPr>
            <a:normAutofit fontScale="70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pic>
        <p:nvPicPr>
          <p:cNvPr id="136197" name="Picture 2" descr="http://blogs.ft.com/energy-source/files/2010/03/reliance_jamnagar_refinary_fta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p:cNvSpPr>
            <a:spLocks noGrp="1"/>
          </p:cNvSpPr>
          <p:nvPr>
            <p:ph idx="1"/>
          </p:nvPr>
        </p:nvSpPr>
        <p:spPr/>
        <p:txBody>
          <a:bodyPr>
            <a:normAutofit/>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 Various Software Development Lifecycles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Learning Agile Project Management</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How to Apply Scrum Methodology to my Project</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D055A8-77C8-4B69-A68B-B15EE68083D2}" type="slidenum">
              <a:rPr lang="en-US" altLang="en-US" smtClean="0"/>
              <a:pPr/>
              <a:t>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Complex Adaptive Systems</a:t>
            </a:r>
          </a:p>
        </p:txBody>
      </p:sp>
      <p:sp>
        <p:nvSpPr>
          <p:cNvPr id="3" name="Content Placeholder 2"/>
          <p:cNvSpPr>
            <a:spLocks noGrp="1"/>
          </p:cNvSpPr>
          <p:nvPr>
            <p:ph idx="1"/>
          </p:nvPr>
        </p:nvSpPr>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EEFC56-D6AC-4DB6-978B-78BE5D9997C4}" type="slidenum">
              <a:rPr lang="en-US" altLang="en-US" smtClean="0"/>
              <a:pPr/>
              <a:t>40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p:cNvSpPr>
            <a:spLocks noGrp="1"/>
          </p:cNvSpPr>
          <p:nvPr>
            <p:ph idx="1"/>
          </p:nvPr>
        </p:nvSpPr>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935C5E-FF26-4029-9F80-FC82630F6023}" type="slidenum">
              <a:rPr lang="en-US" altLang="en-US" smtClean="0"/>
              <a:pPr/>
              <a:t>41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p:cNvSpPr>
            <a:spLocks noGrp="1"/>
          </p:cNvSpPr>
          <p:nvPr>
            <p:ph idx="1"/>
          </p:nvPr>
        </p:nvSpPr>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2AC989-88AD-4C12-9294-1D584B45D9DB}" type="slidenum">
              <a:rPr lang="en-US" altLang="en-US" smtClean="0"/>
              <a:pPr/>
              <a:t>42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in Agile Manifesto</a:t>
            </a:r>
          </a:p>
        </p:txBody>
      </p:sp>
      <p:sp>
        <p:nvSpPr>
          <p:cNvPr id="3" name="Content Placeholder 2"/>
          <p:cNvSpPr>
            <a:spLocks noGrp="1"/>
          </p:cNvSpPr>
          <p:nvPr>
            <p:ph idx="1"/>
          </p:nvPr>
        </p:nvSpPr>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7A8192-0FA7-4A5E-B51D-9FA1EF7E825A}" type="slidenum">
              <a:rPr lang="en-US" altLang="en-US" smtClean="0"/>
              <a:pPr/>
              <a:t>43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Principles</a:t>
            </a:r>
          </a:p>
        </p:txBody>
      </p:sp>
      <p:sp>
        <p:nvSpPr>
          <p:cNvPr id="77827"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CA985B-024A-4859-8D28-232CB2369AB6}" type="slidenum">
              <a:rPr lang="en-US" altLang="en-US" smtClean="0"/>
              <a:pPr/>
              <a:t>44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45</a:t>
            </a:fld>
            <a:endParaRPr lang="en-US" altLang="en-US"/>
          </a:p>
        </p:txBody>
      </p:sp>
      <p:sp>
        <p:nvSpPr>
          <p:cNvPr id="4" name="Title 3"/>
          <p:cNvSpPr>
            <a:spLocks noGrp="1"/>
          </p:cNvSpPr>
          <p:nvPr>
            <p:ph type="ctrTitle"/>
          </p:nvPr>
        </p:nvSpPr>
        <p:spPr/>
        <p:txBody>
          <a:bodyPr/>
          <a:lstStyle/>
          <a:p>
            <a:r>
              <a:rPr lang="en-US" dirty="0"/>
              <a:t>Videos</a:t>
            </a:r>
          </a:p>
        </p:txBody>
      </p:sp>
      <p:sp>
        <p:nvSpPr>
          <p:cNvPr id="5" name="Text Placeholder 4"/>
          <p:cNvSpPr>
            <a:spLocks noGrp="1"/>
          </p:cNvSpPr>
          <p:nvPr>
            <p:ph type="body" sz="quarter" idx="14"/>
          </p:nvPr>
        </p:nvSpPr>
        <p:spPr>
          <a:xfrm>
            <a:off x="526949" y="2438400"/>
            <a:ext cx="8078788" cy="3505200"/>
          </a:xfrm>
        </p:spPr>
        <p:txBody>
          <a:bodyPr/>
          <a:lstStyle/>
          <a:p>
            <a:pPr marL="0" indent="0">
              <a:buNone/>
            </a:pPr>
            <a:r>
              <a:rPr lang="en-IN" sz="2400" dirty="0"/>
              <a:t>S:\15-Video\B04-Agile-Simulation</a:t>
            </a:r>
          </a:p>
          <a:p>
            <a:r>
              <a:rPr lang="en-IN" sz="2400" dirty="0"/>
              <a:t>Agile Roles</a:t>
            </a:r>
          </a:p>
          <a:p>
            <a:pPr lvl="1"/>
            <a:r>
              <a:rPr lang="en-IN" sz="1400" dirty="0"/>
              <a:t>Agile Simulation - Part 1 _ Meet the Agile Team</a:t>
            </a:r>
          </a:p>
          <a:p>
            <a:r>
              <a:rPr lang="en-IN" sz="2400" dirty="0"/>
              <a:t>Lifecycle</a:t>
            </a:r>
          </a:p>
          <a:p>
            <a:pPr lvl="1"/>
            <a:r>
              <a:rPr lang="en-IN" sz="1400" dirty="0"/>
              <a:t>Agile Simulation - Part 2 _ Agile Lifecycle Overview</a:t>
            </a:r>
          </a:p>
          <a:p>
            <a:r>
              <a:rPr lang="en-IN" sz="2400" dirty="0"/>
              <a:t>How to Ground Rule</a:t>
            </a:r>
          </a:p>
          <a:p>
            <a:pPr lvl="1"/>
            <a:r>
              <a:rPr lang="en-IN" sz="1400" dirty="0"/>
              <a:t>Agile Simulation - Part 3 _ Purpose, Agenda, Team Norms</a:t>
            </a:r>
          </a:p>
          <a:p>
            <a:r>
              <a:rPr lang="en-IN" sz="2400" dirty="0"/>
              <a:t>Collaboration</a:t>
            </a:r>
          </a:p>
          <a:p>
            <a:pPr lvl="1"/>
            <a:r>
              <a:rPr lang="en-IN" sz="1400" dirty="0"/>
              <a:t>Agile Simulation - Part 18 _ Collaboration During the Iteration</a:t>
            </a:r>
            <a:endParaRPr lang="en-US" sz="1400" dirty="0"/>
          </a:p>
        </p:txBody>
      </p:sp>
    </p:spTree>
    <p:extLst>
      <p:ext uri="{BB962C8B-B14F-4D97-AF65-F5344CB8AC3E}">
        <p14:creationId xmlns:p14="http://schemas.microsoft.com/office/powerpoint/2010/main" val="3517860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Characteristics</a:t>
            </a:r>
          </a:p>
        </p:txBody>
      </p:sp>
      <p:sp>
        <p:nvSpPr>
          <p:cNvPr id="160771" name="Content Placeholder 2"/>
          <p:cNvSpPr>
            <a:spLocks noGrp="1"/>
          </p:cNvSpPr>
          <p:nvPr>
            <p:ph idx="1"/>
          </p:nvPr>
        </p:nvSpPr>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AA6C8-680D-4E21-9428-9CF99A2304FF}" type="slidenum">
              <a:rPr lang="en-US" altLang="en-US" smtClean="0"/>
              <a:pPr/>
              <a:t>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a:t>
            </a:r>
          </a:p>
        </p:txBody>
      </p:sp>
      <p:sp>
        <p:nvSpPr>
          <p:cNvPr id="162819"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sz="2800" dirty="0"/>
              <a:t>Scrum</a:t>
            </a:r>
          </a:p>
          <a:p>
            <a:pPr marL="514350" indent="-514350">
              <a:buFont typeface="Calibri" panose="020F0502020204030204" pitchFamily="34" charset="0"/>
              <a:buAutoNum type="arabicPeriod"/>
            </a:pPr>
            <a:r>
              <a:rPr lang="en-US" altLang="en-US" sz="2800" dirty="0"/>
              <a:t>Extreme Programming (XP)</a:t>
            </a:r>
          </a:p>
          <a:p>
            <a:pPr marL="514350" indent="-514350">
              <a:buFont typeface="Calibri" panose="020F0502020204030204" pitchFamily="34" charset="0"/>
              <a:buAutoNum type="arabicPeriod"/>
            </a:pPr>
            <a:r>
              <a:rPr lang="en-US" altLang="en-US" sz="2800" dirty="0"/>
              <a:t>Lean Software Development (LSD)</a:t>
            </a:r>
          </a:p>
          <a:p>
            <a:pPr marL="514350" indent="-514350">
              <a:buFont typeface="Calibri" panose="020F0502020204030204" pitchFamily="34" charset="0"/>
              <a:buAutoNum type="arabicPeriod"/>
            </a:pPr>
            <a:r>
              <a:rPr lang="en-US" altLang="en-US" sz="2800" dirty="0"/>
              <a:t>Feature Driven Development (FDD)</a:t>
            </a:r>
          </a:p>
          <a:p>
            <a:pPr marL="514350" indent="-514350">
              <a:buFont typeface="Calibri" panose="020F0502020204030204" pitchFamily="34" charset="0"/>
              <a:buAutoNum type="arabicPeriod"/>
            </a:pPr>
            <a:r>
              <a:rPr lang="en-US" altLang="en-US" sz="2800" dirty="0"/>
              <a:t>Dynamic System Development Methods (DSDM)</a:t>
            </a:r>
          </a:p>
          <a:p>
            <a:pPr marL="514350" indent="-514350">
              <a:buFont typeface="Calibri" panose="020F0502020204030204" pitchFamily="34" charset="0"/>
              <a:buAutoNum type="arabicPeriod"/>
            </a:pPr>
            <a:r>
              <a:rPr lang="en-US" altLang="en-US" sz="2800" dirty="0"/>
              <a:t>Kanban</a:t>
            </a:r>
          </a:p>
          <a:p>
            <a:pPr marL="514350" indent="-514350">
              <a:buFont typeface="Calibri" panose="020F0502020204030204" pitchFamily="34" charset="0"/>
              <a:buAutoNum type="arabicPeriod"/>
            </a:pPr>
            <a:r>
              <a:rPr lang="en-US" altLang="en-US" sz="2800" dirty="0"/>
              <a:t>Scrum-Ban</a:t>
            </a:r>
          </a:p>
          <a:p>
            <a:pPr marL="514350" indent="-514350">
              <a:buFont typeface="Calibri" panose="020F0502020204030204" pitchFamily="34" charset="0"/>
              <a:buAutoNum type="arabicPeriod"/>
            </a:pPr>
            <a:r>
              <a:rPr lang="en-US" altLang="en-US" sz="2800" dirty="0"/>
              <a:t>Crystal Methods</a:t>
            </a:r>
          </a:p>
        </p:txBody>
      </p:sp>
      <p:sp>
        <p:nvSpPr>
          <p:cNvPr id="1628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8B6CFA-73E2-46CC-B945-CAA82CA59961}" type="slidenum">
              <a:rPr lang="en-US" altLang="en-US" smtClean="0"/>
              <a:pPr/>
              <a:t>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3" name="Content Placeholder 2"/>
          <p:cNvSpPr>
            <a:spLocks noGrp="1"/>
          </p:cNvSpPr>
          <p:nvPr>
            <p:ph idx="1"/>
          </p:nvPr>
        </p:nvSpPr>
        <p:spPr/>
        <p:txBody>
          <a:bodyPr/>
          <a:lstStyle/>
          <a:p>
            <a:r>
              <a:rPr lang="en-US" dirty="0"/>
              <a:t>We will discuss tomorrow in detail</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48</a:t>
            </a:fld>
            <a:endParaRPr lang="en-US" altLang="en-US"/>
          </a:p>
        </p:txBody>
      </p:sp>
    </p:spTree>
    <p:extLst>
      <p:ext uri="{BB962C8B-B14F-4D97-AF65-F5344CB8AC3E}">
        <p14:creationId xmlns:p14="http://schemas.microsoft.com/office/powerpoint/2010/main" val="37393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Methodologies-XP</a:t>
            </a:r>
          </a:p>
        </p:txBody>
      </p:sp>
      <p:sp>
        <p:nvSpPr>
          <p:cNvPr id="3" name="Content Placeholder 2"/>
          <p:cNvSpPr>
            <a:spLocks noGrp="1"/>
          </p:cNvSpPr>
          <p:nvPr>
            <p:ph idx="1"/>
          </p:nvPr>
        </p:nvSpPr>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E72F2A-CFD1-4608-9C7F-866B20BF0002}" type="slidenum">
              <a:rPr lang="en-US" altLang="en-US" smtClean="0"/>
              <a:pPr/>
              <a:t>49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SDLC (4 Hours)</a:t>
            </a:r>
          </a:p>
          <a:p>
            <a:r>
              <a:rPr lang="en-US" dirty="0"/>
              <a:t>Agile Project Management (13 Hours)</a:t>
            </a:r>
          </a:p>
          <a:p>
            <a:r>
              <a:rPr lang="en-US" dirty="0"/>
              <a:t>Scrum (4 Hours)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a:t>
            </a:fld>
            <a:endParaRPr lang="en-US" altLang="en-US"/>
          </a:p>
        </p:txBody>
      </p:sp>
    </p:spTree>
    <p:extLst>
      <p:ext uri="{BB962C8B-B14F-4D97-AF65-F5344CB8AC3E}">
        <p14:creationId xmlns:p14="http://schemas.microsoft.com/office/powerpoint/2010/main" val="1321235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70D5A-CF3B-4DCA-9D3A-07CBF98B38E2}" type="slidenum">
              <a:rPr lang="en-US" altLang="en-US" smtClean="0"/>
              <a:pPr/>
              <a:t>50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Programming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51</a:t>
            </a:fld>
            <a:endParaRPr lang="en-US" altLang="en-US"/>
          </a:p>
        </p:txBody>
      </p:sp>
      <p:pic>
        <p:nvPicPr>
          <p:cNvPr id="4098" name="Picture 2" descr="https://upload.wikimedia.org/wikipedia/commons/thumb/a/af/Pair_programming_1.jpg/800px-Pair_programming_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9144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33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A8BA05-57FA-4C74-96A6-4C9090D2C44B}" type="slidenum">
              <a:rPr lang="en-US" altLang="en-US" smtClean="0"/>
              <a:pPr/>
              <a:t>52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53</a:t>
            </a:fld>
            <a:endParaRPr lang="en-US" altLang="en-US"/>
          </a:p>
        </p:txBody>
      </p:sp>
      <p:sp>
        <p:nvSpPr>
          <p:cNvPr id="8" name="Title 7"/>
          <p:cNvSpPr>
            <a:spLocks noGrp="1"/>
          </p:cNvSpPr>
          <p:nvPr>
            <p:ph type="ctrTitle"/>
          </p:nvPr>
        </p:nvSpPr>
        <p:spPr/>
        <p:txBody>
          <a:bodyPr/>
          <a:lstStyle/>
          <a:p>
            <a:pPr marL="0" indent="0"/>
            <a:br>
              <a:rPr lang="en-US" dirty="0"/>
            </a:br>
            <a:r>
              <a:rPr lang="en-US" dirty="0"/>
              <a:t>Video</a:t>
            </a:r>
            <a:br>
              <a:rPr lang="en-US" dirty="0"/>
            </a:br>
            <a:endParaRPr lang="en-US" dirty="0"/>
          </a:p>
        </p:txBody>
      </p:sp>
      <p:sp>
        <p:nvSpPr>
          <p:cNvPr id="13" name="Text Placeholder 12"/>
          <p:cNvSpPr>
            <a:spLocks noGrp="1"/>
          </p:cNvSpPr>
          <p:nvPr>
            <p:ph type="body" sz="quarter" idx="14"/>
          </p:nvPr>
        </p:nvSpPr>
        <p:spPr>
          <a:xfrm>
            <a:off x="564776" y="3048000"/>
            <a:ext cx="8078788" cy="1676400"/>
          </a:xfrm>
        </p:spPr>
        <p:txBody>
          <a:bodyPr/>
          <a:lstStyle/>
          <a:p>
            <a:pPr marL="0" indent="0">
              <a:buNone/>
            </a:pPr>
            <a:r>
              <a:rPr lang="en-US" sz="2400" dirty="0"/>
              <a:t>S:\15-Video\B05-SDLC\</a:t>
            </a:r>
          </a:p>
          <a:p>
            <a:r>
              <a:rPr lang="en-IN" sz="2400" dirty="0"/>
              <a:t>Extreme Programming (XP) - Georgia Tech - Software Development Process</a:t>
            </a:r>
          </a:p>
          <a:p>
            <a:r>
              <a:rPr lang="en-US" sz="2400" dirty="0"/>
              <a:t>Extreme Programming</a:t>
            </a:r>
            <a:endParaRPr lang="en-US" sz="2400" dirty="0"/>
          </a:p>
        </p:txBody>
      </p:sp>
    </p:spTree>
    <p:extLst>
      <p:ext uri="{BB962C8B-B14F-4D97-AF65-F5344CB8AC3E}">
        <p14:creationId xmlns:p14="http://schemas.microsoft.com/office/powerpoint/2010/main" val="2357648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LSD</a:t>
            </a:r>
          </a:p>
        </p:txBody>
      </p:sp>
      <p:sp>
        <p:nvSpPr>
          <p:cNvPr id="63491" name="Content Placeholder 2"/>
          <p:cNvSpPr>
            <a:spLocks noGrp="1"/>
          </p:cNvSpPr>
          <p:nvPr>
            <p:ph idx="1"/>
          </p:nvPr>
        </p:nvSpPr>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A731E9-28C4-4DAB-9ADF-B03FA2F79DC9}" type="slidenum">
              <a:rPr lang="en-US" altLang="en-US" smtClean="0"/>
              <a:pPr/>
              <a:t>54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177155" name="Content Placeholder 2"/>
          <p:cNvSpPr>
            <a:spLocks noGrp="1"/>
          </p:cNvSpPr>
          <p:nvPr>
            <p:ph idx="1"/>
          </p:nvPr>
        </p:nvSpPr>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4947E1-AC95-4D02-A660-699449B0D57D}" type="slidenum">
              <a:rPr lang="en-US" altLang="en-US" smtClean="0"/>
              <a:pPr/>
              <a:t>55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AA0373-E483-4387-865F-E143DB91228E}" type="slidenum">
              <a:rPr lang="en-US" altLang="en-US" smtClean="0"/>
              <a:pPr/>
              <a:t>56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181251" name="Content Placeholder 2"/>
          <p:cNvSpPr>
            <a:spLocks noGrp="1"/>
          </p:cNvSpPr>
          <p:nvPr>
            <p:ph idx="1"/>
          </p:nvPr>
        </p:nvSpPr>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7DBA5E-33D7-48EF-98D6-8CCBC6ED09B3}" type="slidenum">
              <a:rPr lang="en-US" altLang="en-US" smtClean="0"/>
              <a:pPr/>
              <a:t>57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16E804-AA2B-4C4D-AB6A-DF4B490E5116}" type="slidenum">
              <a:rPr lang="en-US" altLang="en-US" smtClean="0"/>
              <a:pPr/>
              <a:t>58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a:t>
            </a:r>
            <a:r>
              <a:rPr err="1"/>
              <a:t>Kanban</a:t>
            </a:r>
            <a:endParaRP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814100-2CA2-4DE4-BA78-A21A1333288C}" type="slidenum">
              <a:rPr lang="en-US" altLang="en-US" smtClean="0"/>
              <a:pPr/>
              <a:t>59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SDLC (Software Development Lifecycles)</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6</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752933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defRPr/>
            </a:pPr>
            <a:r>
              <a:rPr err="1"/>
              <a:t>Kanban</a:t>
            </a:r>
            <a:r>
              <a:rPr/>
              <a:t> Board</a:t>
            </a:r>
          </a:p>
        </p:txBody>
      </p:sp>
      <p:sp>
        <p:nvSpPr>
          <p:cNvPr id="1873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199C00-681C-481F-A9A3-C0CE6B969C6C}" type="slidenum">
              <a:rPr lang="en-US" altLang="en-US" smtClean="0"/>
              <a:pPr/>
              <a:t>60</a:t>
            </a:fld>
            <a:endParaRPr lang="en-US" altLang="en-US"/>
          </a:p>
        </p:txBody>
      </p:sp>
      <p:sp>
        <p:nvSpPr>
          <p:cNvPr id="187395" name="Content Placeholder 6"/>
          <p:cNvSpPr>
            <a:spLocks noGrp="1"/>
          </p:cNvSpPr>
          <p:nvPr>
            <p:ph idx="4294967295"/>
          </p:nvPr>
        </p:nvSpPr>
        <p:spPr>
          <a:xfrm>
            <a:off x="0" y="990600"/>
            <a:ext cx="8229600" cy="5105400"/>
          </a:xfrm>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E10BDFFF-7286-4291-A68F-4E15243E3EDA}" type="slidenum">
              <a:rPr lang="en-US" altLang="en-US" smtClean="0"/>
              <a:pPr>
                <a:defRPr/>
              </a:pPr>
              <a:t>61</a:t>
            </a:fld>
            <a:endParaRPr lang="en-US" altLang="en-US"/>
          </a:p>
        </p:txBody>
      </p:sp>
      <p:sp>
        <p:nvSpPr>
          <p:cNvPr id="4" name="Title 3"/>
          <p:cNvSpPr>
            <a:spLocks noGrp="1"/>
          </p:cNvSpPr>
          <p:nvPr>
            <p:ph type="ctrTitle"/>
          </p:nvPr>
        </p:nvSpPr>
        <p:spPr/>
        <p:txBody>
          <a:bodyPr/>
          <a:lstStyle/>
          <a:p>
            <a:r>
              <a:rPr lang="en-US" dirty="0"/>
              <a:t>Video: Kanban</a:t>
            </a:r>
          </a:p>
        </p:txBody>
      </p:sp>
      <p:sp>
        <p:nvSpPr>
          <p:cNvPr id="5" name="Text Placeholder 4"/>
          <p:cNvSpPr>
            <a:spLocks noGrp="1"/>
          </p:cNvSpPr>
          <p:nvPr>
            <p:ph type="body" sz="quarter" idx="14"/>
          </p:nvPr>
        </p:nvSpPr>
        <p:spPr/>
        <p:txBody>
          <a:bodyPr/>
          <a:lstStyle/>
          <a:p>
            <a:pPr marL="0" indent="0" algn="ctr">
              <a:buNone/>
            </a:pPr>
            <a:r>
              <a:rPr lang="en-IN" sz="2400" dirty="0"/>
              <a:t>S:\15-Video\B02-Agile-PM\Intro to Kanban in Under 5 Minutes (What is Kanban, Learn Kanban)</a:t>
            </a:r>
            <a:endParaRPr lang="en-US" sz="2400" dirty="0"/>
          </a:p>
        </p:txBody>
      </p:sp>
    </p:spTree>
    <p:extLst>
      <p:ext uri="{BB962C8B-B14F-4D97-AF65-F5344CB8AC3E}">
        <p14:creationId xmlns:p14="http://schemas.microsoft.com/office/powerpoint/2010/main" val="2789144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Scrum-ban</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AB3CEF-881F-4AC5-8F81-A36F4306B364}" type="slidenum">
              <a:rPr lang="en-US" altLang="en-US" smtClean="0"/>
              <a:pPr/>
              <a:t>62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Crystal</a:t>
            </a:r>
          </a:p>
        </p:txBody>
      </p:sp>
      <p:sp>
        <p:nvSpPr>
          <p:cNvPr id="191491" name="Content Placeholder 2"/>
          <p:cNvSpPr>
            <a:spLocks noGrp="1"/>
          </p:cNvSpPr>
          <p:nvPr>
            <p:ph idx="1"/>
          </p:nvPr>
        </p:nvSpPr>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174BE1-88A1-4100-BBEC-68EDAE878358}" type="slidenum">
              <a:rPr lang="en-US" altLang="en-US" smtClean="0"/>
              <a:pPr/>
              <a:t>63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title"/>
          </p:nvPr>
        </p:nvSpPr>
        <p:spPr/>
        <p:txBody>
          <a:bodyPr>
            <a:normAutofit/>
          </a:bodyPr>
          <a:lstStyle/>
          <a:p>
            <a:pPr>
              <a:defRPr/>
            </a:pPr>
            <a:r>
              <a:rPr/>
              <a:t>Agile Methodologies- Crystal</a:t>
            </a:r>
          </a:p>
        </p:txBody>
      </p:sp>
      <p:sp>
        <p:nvSpPr>
          <p:cNvPr id="19354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87B2DE-52BB-4D5F-AD14-20001541A8D2}" type="slidenum">
              <a:rPr lang="en-US" altLang="en-US" smtClean="0"/>
              <a:pPr/>
              <a:t>64</a:t>
            </a:fld>
            <a:endParaRPr lang="en-US" altLang="en-US"/>
          </a:p>
        </p:txBody>
      </p:sp>
      <p:pic>
        <p:nvPicPr>
          <p:cNvPr id="193540" name="Picture 2" descr="http://upload.wikimedia.org/wikiversity/en/c/c5/Crystal_Family_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When does Agile Methodologies Works Best?</a:t>
            </a:r>
          </a:p>
        </p:txBody>
      </p:sp>
      <p:sp>
        <p:nvSpPr>
          <p:cNvPr id="195587" name="Content Placeholder 5"/>
          <p:cNvSpPr>
            <a:spLocks noGrp="1"/>
          </p:cNvSpPr>
          <p:nvPr>
            <p:ph idx="1"/>
          </p:nvPr>
        </p:nvSpPr>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933058-7754-428B-B01C-F7CC7D18AE27}" type="slidenum">
              <a:rPr lang="en-US" altLang="en-US" smtClean="0"/>
              <a:pPr/>
              <a:t>65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Project Phases</a:t>
            </a:r>
          </a:p>
        </p:txBody>
      </p:sp>
      <p:sp>
        <p:nvSpPr>
          <p:cNvPr id="19764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C87F3E-B60D-41DA-B3FF-7278402924AD}" type="slidenum">
              <a:rPr lang="en-US" altLang="en-US" smtClean="0"/>
              <a:pPr/>
              <a:t>66</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241144197"/>
              </p:ext>
            </p:extLst>
          </p:nvPr>
        </p:nvGraphicFramePr>
        <p:xfrm>
          <a:off x="609600" y="1091406"/>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rved Down Arrow 7"/>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Project Life-cycle</a:t>
            </a:r>
          </a:p>
        </p:txBody>
      </p:sp>
      <p:sp>
        <p:nvSpPr>
          <p:cNvPr id="1996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38613D-2E5D-487F-95D3-71F9677289D8}" type="slidenum">
              <a:rPr lang="en-US" altLang="en-US" smtClean="0"/>
              <a:pPr/>
              <a:t>67</a:t>
            </a:fld>
            <a:endParaRPr lang="en-US" altLang="en-US"/>
          </a:p>
        </p:txBody>
      </p:sp>
      <p:graphicFrame>
        <p:nvGraphicFramePr>
          <p:cNvPr id="10" name="Content Placeholder 8"/>
          <p:cNvGraphicFramePr>
            <a:graphicFrameLocks noGrp="1"/>
          </p:cNvGraphicFramePr>
          <p:nvPr>
            <p:ph idx="4294967295"/>
            <p:extLst>
              <p:ext uri="{D42A27DB-BD31-4B8C-83A1-F6EECF244321}">
                <p14:modId xmlns:p14="http://schemas.microsoft.com/office/powerpoint/2010/main" val="2590811817"/>
              </p:ext>
            </p:extLst>
          </p:nvPr>
        </p:nvGraphicFramePr>
        <p:xfrm>
          <a:off x="533400" y="1066800"/>
          <a:ext cx="8229600" cy="470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538412"/>
            <a:ext cx="82296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609600" y="249555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p:cNvSpPr/>
          <p:nvPr/>
        </p:nvSpPr>
        <p:spPr>
          <a:xfrm>
            <a:off x="76200" y="226695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Delivery &amp; Project Life Cycle</a:t>
            </a:r>
          </a:p>
        </p:txBody>
      </p:sp>
      <p:sp>
        <p:nvSpPr>
          <p:cNvPr id="201741"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1089C7-D60F-4C6B-A4FC-A54CB9BCBCCF}" type="slidenum">
              <a:rPr lang="en-US" altLang="en-US" smtClean="0"/>
              <a:pPr/>
              <a:t>68</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561627486"/>
              </p:ext>
            </p:extLst>
          </p:nvPr>
        </p:nvGraphicFramePr>
        <p:xfrm>
          <a:off x="952500" y="990600"/>
          <a:ext cx="2438400" cy="3151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6" name="Right Arrow Callout 15"/>
          <p:cNvSpPr/>
          <p:nvPr/>
        </p:nvSpPr>
        <p:spPr>
          <a:xfrm>
            <a:off x="456293" y="1261962"/>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2296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456293" y="4572000"/>
            <a:ext cx="496208" cy="1600200"/>
          </a:xfrm>
          <a:prstGeom prst="rightArrowCallout">
            <a:avLst>
              <a:gd name="adj1" fmla="val 1194"/>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ctrTitle"/>
          </p:nvPr>
        </p:nvSpPr>
        <p:spPr/>
        <p:txBody>
          <a:bodyPr/>
          <a:lstStyle/>
          <a:p>
            <a:r>
              <a:rPr altLang="en-US" dirty="0"/>
              <a:t>Agile Mindset</a:t>
            </a:r>
          </a:p>
        </p:txBody>
      </p:sp>
      <p:sp>
        <p:nvSpPr>
          <p:cNvPr id="2" name="Subtitle 1"/>
          <p:cNvSpPr>
            <a:spLocks noGrp="1"/>
          </p:cNvSpPr>
          <p:nvPr>
            <p:ph type="subTitle" idx="1"/>
          </p:nvPr>
        </p:nvSpPr>
        <p:spPr/>
        <p:txBody>
          <a:bodyPr/>
          <a:lstStyle/>
          <a:p>
            <a:endParaRPr lang="en-US"/>
          </a:p>
        </p:txBody>
      </p:sp>
      <p:sp>
        <p:nvSpPr>
          <p:cNvPr id="22630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246E75-3506-4AEC-84F5-A5028BE55FFE}"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ages of SDLC"/>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
                    </a14:imgEffect>
                  </a14:imgLayer>
                </a14:imgProps>
              </a:ext>
              <a:ext uri="{28A0092B-C50C-407E-A947-70E740481C1C}">
                <a14:useLocalDpi xmlns:a14="http://schemas.microsoft.com/office/drawing/2010/main" val="0"/>
              </a:ext>
            </a:extLst>
          </a:blip>
          <a:srcRect/>
          <a:stretch>
            <a:fillRect/>
          </a:stretch>
        </p:blipFill>
        <p:spPr bwMode="auto">
          <a:xfrm>
            <a:off x="2887894" y="3505199"/>
            <a:ext cx="3892491" cy="2974975"/>
          </a:xfrm>
          <a:prstGeom prst="rect">
            <a:avLst/>
          </a:prstGeom>
          <a:noFill/>
        </p:spPr>
      </p:pic>
      <p:sp>
        <p:nvSpPr>
          <p:cNvPr id="5" name="Title 4"/>
          <p:cNvSpPr>
            <a:spLocks noGrp="1"/>
          </p:cNvSpPr>
          <p:nvPr>
            <p:ph type="title"/>
          </p:nvPr>
        </p:nvSpPr>
        <p:spPr/>
        <p:txBody>
          <a:bodyPr/>
          <a:lstStyle/>
          <a:p>
            <a:r>
              <a:rPr lang="en-US" dirty="0"/>
              <a:t>What is SDLC?</a:t>
            </a:r>
          </a:p>
        </p:txBody>
      </p:sp>
      <p:sp>
        <p:nvSpPr>
          <p:cNvPr id="6" name="Content Placeholder 5"/>
          <p:cNvSpPr>
            <a:spLocks noGrp="1"/>
          </p:cNvSpPr>
          <p:nvPr>
            <p:ph idx="1"/>
          </p:nvPr>
        </p:nvSpPr>
        <p:spPr>
          <a:noFill/>
        </p:spPr>
        <p:txBody>
          <a:bodyPr>
            <a:normAutofit/>
          </a:bodyPr>
          <a:lstStyle/>
          <a:p>
            <a:pPr marL="0" indent="0" algn="just">
              <a:buNone/>
            </a:pPr>
            <a:r>
              <a:rPr lang="en-US" dirty="0"/>
              <a:t>In software projects a systematic way of understanding problem, analyzing requirement, designing solution, developing product, testing product and deploying high quality software product is SDLC. Lifecyle of Software Project.</a:t>
            </a:r>
          </a:p>
          <a:p>
            <a:pPr algn="just"/>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7</a:t>
            </a:fld>
            <a:endParaRPr lang="en-US" altLang="en-US"/>
          </a:p>
        </p:txBody>
      </p:sp>
    </p:spTree>
    <p:extLst>
      <p:ext uri="{BB962C8B-B14F-4D97-AF65-F5344CB8AC3E}">
        <p14:creationId xmlns:p14="http://schemas.microsoft.com/office/powerpoint/2010/main" val="13942212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a:t>Topics</a:t>
            </a:r>
          </a:p>
        </p:txBody>
      </p:sp>
      <p:sp>
        <p:nvSpPr>
          <p:cNvPr id="6" name="Content Placeholder 5"/>
          <p:cNvSpPr>
            <a:spLocks noGrp="1"/>
          </p:cNvSpPr>
          <p:nvPr>
            <p:ph idx="1"/>
          </p:nvPr>
        </p:nvSpPr>
        <p:spPr>
          <a:xfrm>
            <a:off x="457200" y="914400"/>
            <a:ext cx="8229600" cy="5105399"/>
          </a:xfrm>
        </p:spPr>
        <p:txBody>
          <a:bodyPr>
            <a:noAutofit/>
          </a:bodyPr>
          <a:lstStyle/>
          <a:p>
            <a:pPr marL="457200" indent="-457200">
              <a:buFont typeface="Calibri" pitchFamily="34" charset="0"/>
              <a:buAutoNum type="arabicPeriod"/>
              <a:defRPr/>
            </a:pPr>
            <a:r>
              <a:rPr lang="en-US" sz="1600" dirty="0"/>
              <a:t>Agile Core Practices</a:t>
            </a:r>
          </a:p>
          <a:p>
            <a:pPr marL="457200" indent="-457200">
              <a:buFont typeface="Calibri" pitchFamily="34" charset="0"/>
              <a:buAutoNum type="arabicPeriod"/>
              <a:defRPr/>
            </a:pPr>
            <a:r>
              <a:rPr lang="en-US" sz="1600" dirty="0"/>
              <a:t>Best Practices of Agile modeling</a:t>
            </a:r>
            <a:endParaRPr lang="en-US" sz="1600" dirty="0"/>
          </a:p>
          <a:p>
            <a:pPr marL="457200" indent="-457200">
              <a:buFont typeface="Calibri" pitchFamily="34" charset="0"/>
              <a:buAutoNum type="arabicPeriod"/>
              <a:defRPr/>
            </a:pPr>
            <a:r>
              <a:rPr lang="en-US" sz="1600" dirty="0"/>
              <a:t>Iteration</a:t>
            </a:r>
          </a:p>
          <a:p>
            <a:pPr marL="457200" indent="-457200">
              <a:buFont typeface="Calibri" pitchFamily="34" charset="0"/>
              <a:buAutoNum type="arabicPeriod"/>
              <a:defRPr/>
            </a:pPr>
            <a:r>
              <a:rPr lang="en-US" sz="1600" dirty="0"/>
              <a:t>Incremental Delivery</a:t>
            </a:r>
          </a:p>
          <a:p>
            <a:pPr marL="457200" indent="-457200">
              <a:buFont typeface="Calibri" pitchFamily="34" charset="0"/>
              <a:buAutoNum type="arabicPeriod"/>
              <a:defRPr/>
            </a:pPr>
            <a:r>
              <a:rPr lang="en-US" sz="1600" dirty="0"/>
              <a:t>Travel Light</a:t>
            </a:r>
          </a:p>
          <a:p>
            <a:pPr marL="457200" indent="-457200">
              <a:buFont typeface="Calibri" pitchFamily="34" charset="0"/>
              <a:buAutoNum type="arabicPeriod"/>
              <a:defRPr/>
            </a:pPr>
            <a:r>
              <a:rPr lang="en-US" sz="1600" dirty="0"/>
              <a:t>Agile Product Building</a:t>
            </a:r>
          </a:p>
          <a:p>
            <a:pPr marL="457200" indent="-457200">
              <a:buFont typeface="Calibri" pitchFamily="34" charset="0"/>
              <a:buAutoNum type="arabicPeriod"/>
              <a:defRPr/>
            </a:pPr>
            <a:r>
              <a:rPr lang="en-US" sz="1600" dirty="0"/>
              <a:t>Agile Documentation</a:t>
            </a:r>
          </a:p>
          <a:p>
            <a:pPr marL="457200" indent="-457200">
              <a:buFont typeface="Calibri" pitchFamily="34" charset="0"/>
              <a:buAutoNum type="arabicPeriod"/>
              <a:defRPr/>
            </a:pPr>
            <a:r>
              <a:rPr lang="en-US" sz="1600" dirty="0"/>
              <a:t>Agile Architecture</a:t>
            </a:r>
          </a:p>
          <a:p>
            <a:pPr marL="457200" indent="-457200">
              <a:buFont typeface="Calibri" pitchFamily="34" charset="0"/>
              <a:buAutoNum type="arabicPeriod"/>
              <a:defRPr/>
            </a:pPr>
            <a:r>
              <a:rPr lang="en-US" sz="1600" dirty="0"/>
              <a:t>Agile Testing</a:t>
            </a:r>
          </a:p>
          <a:p>
            <a:pPr marL="457200" indent="-457200">
              <a:buFont typeface="Calibri" pitchFamily="34" charset="0"/>
              <a:buAutoNum type="arabicPeriod"/>
              <a:defRPr/>
            </a:pPr>
            <a:r>
              <a:rPr lang="en-US" sz="1600" dirty="0"/>
              <a:t>Last Responsible Moment</a:t>
            </a:r>
          </a:p>
          <a:p>
            <a:pPr marL="457200" indent="-457200">
              <a:buFont typeface="Calibri" pitchFamily="34" charset="0"/>
              <a:buAutoNum type="arabicPeriod"/>
              <a:defRPr/>
            </a:pPr>
            <a:r>
              <a:rPr lang="en-US" sz="1600" dirty="0"/>
              <a:t>Refactoring</a:t>
            </a:r>
          </a:p>
          <a:p>
            <a:pPr marL="457200" indent="-457200">
              <a:buFont typeface="Calibri" pitchFamily="34" charset="0"/>
              <a:buAutoNum type="arabicPeriod"/>
              <a:defRPr/>
            </a:pPr>
            <a:r>
              <a:rPr lang="en-US" sz="1600" dirty="0"/>
              <a:t>Technical Debt</a:t>
            </a:r>
          </a:p>
          <a:p>
            <a:pPr marL="457200" indent="-457200">
              <a:buFont typeface="Calibri" pitchFamily="34" charset="0"/>
              <a:buAutoNum type="arabicPeriod"/>
              <a:defRPr/>
            </a:pPr>
            <a:r>
              <a:rPr lang="en-US" sz="1600" dirty="0"/>
              <a:t>Mindfulness</a:t>
            </a:r>
          </a:p>
          <a:p>
            <a:pPr marL="457200" indent="-457200">
              <a:buFont typeface="Calibri" pitchFamily="34" charset="0"/>
              <a:buAutoNum type="arabicPeriod"/>
              <a:defRPr/>
            </a:pPr>
            <a:r>
              <a:rPr lang="en-US" sz="1600" dirty="0"/>
              <a:t>Energized Team</a:t>
            </a:r>
          </a:p>
          <a:p>
            <a:pPr marL="457200" indent="-457200">
              <a:buFont typeface="Calibri" pitchFamily="34" charset="0"/>
              <a:buAutoNum type="arabicPeriod"/>
              <a:defRPr/>
            </a:pPr>
            <a:r>
              <a:rPr lang="en-US" sz="1600" dirty="0" err="1"/>
              <a:t>Poka</a:t>
            </a:r>
            <a:r>
              <a:rPr lang="en-US" sz="1600" dirty="0"/>
              <a:t> </a:t>
            </a:r>
            <a:r>
              <a:rPr lang="en-US" sz="1600" dirty="0" err="1"/>
              <a:t>Yoka</a:t>
            </a:r>
            <a:endParaRPr lang="en-US" sz="1600" dirty="0"/>
          </a:p>
          <a:p>
            <a:pPr marL="457200" indent="-457200">
              <a:buFont typeface="Calibri" pitchFamily="34" charset="0"/>
              <a:buAutoNum type="arabicPeriod"/>
              <a:defRPr/>
            </a:pPr>
            <a:r>
              <a:rPr lang="en-US" sz="1600" dirty="0"/>
              <a:t>Agile Roles</a:t>
            </a:r>
          </a:p>
          <a:p>
            <a:pPr marL="457200" indent="-457200">
              <a:buFont typeface="Calibri" pitchFamily="34" charset="0"/>
              <a:buAutoNum type="arabicPeriod"/>
              <a:defRPr/>
            </a:pPr>
            <a:r>
              <a:rPr lang="en-US" sz="1600" dirty="0"/>
              <a:t>Agile Health Checkup</a:t>
            </a:r>
          </a:p>
        </p:txBody>
      </p:sp>
      <p:sp>
        <p:nvSpPr>
          <p:cNvPr id="22835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88805D-0629-4F9E-A143-CD1B8B2CB3D0}" type="slidenum">
              <a:rPr lang="en-US" altLang="en-US" smtClean="0"/>
              <a:pPr/>
              <a:t>70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dirty="0"/>
              <a:t>Agile Core Practices</a:t>
            </a:r>
          </a:p>
        </p:txBody>
      </p:sp>
      <p:sp>
        <p:nvSpPr>
          <p:cNvPr id="76803"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152624-1460-4FFC-AA21-C816EF4D2FAE}" type="slidenum">
              <a:rPr lang="en-US" altLang="en-US" smtClean="0"/>
              <a:pPr/>
              <a:t>71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Best Practices of Agile modeling</a:t>
            </a: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Just barely good enough (JBGE) documentation. Application of the KISS principle.</a:t>
            </a:r>
          </a:p>
          <a:p>
            <a:pPr marL="514350" indent="-514350">
              <a:buFont typeface="+mj-lt"/>
              <a:buAutoNum type="arabicPeriod"/>
            </a:pPr>
            <a:r>
              <a:rPr lang="en-US" dirty="0"/>
              <a:t>Document continuously.</a:t>
            </a:r>
          </a:p>
          <a:p>
            <a:pPr marL="514350" indent="-514350">
              <a:buFont typeface="+mj-lt"/>
              <a:buAutoNum type="arabicPeriod"/>
            </a:pPr>
            <a:r>
              <a:rPr lang="en-US" dirty="0"/>
              <a:t>Document ALAP (as late as possible).</a:t>
            </a:r>
          </a:p>
          <a:p>
            <a:pPr marL="514350" indent="-514350">
              <a:buFont typeface="+mj-lt"/>
              <a:buAutoNum type="arabicPeriod"/>
            </a:pPr>
            <a:r>
              <a:rPr lang="en-IN" dirty="0"/>
              <a:t>Architecture envisioning. </a:t>
            </a:r>
          </a:p>
          <a:p>
            <a:pPr marL="514350" indent="-514350">
              <a:buFont typeface="+mj-lt"/>
              <a:buAutoNum type="arabicPeriod"/>
            </a:pPr>
            <a:r>
              <a:rPr lang="en-IN" dirty="0"/>
              <a:t>Lookahead modeling is used to reduce overall risk.</a:t>
            </a:r>
          </a:p>
          <a:p>
            <a:pPr marL="514350" indent="-514350">
              <a:buFont typeface="+mj-lt"/>
              <a:buAutoNum type="arabicPeriod"/>
            </a:pPr>
            <a:r>
              <a:rPr lang="en-IN" dirty="0"/>
              <a:t>Multiple models can be used. </a:t>
            </a:r>
          </a:p>
          <a:p>
            <a:pPr marL="514350" indent="-514350">
              <a:buFont typeface="+mj-lt"/>
              <a:buAutoNum type="arabicPeriod"/>
            </a:pPr>
            <a:r>
              <a:rPr lang="en-IN" dirty="0"/>
              <a:t>Active stakeholder participation. </a:t>
            </a:r>
          </a:p>
          <a:p>
            <a:pPr marL="514350" indent="-514350">
              <a:buFont typeface="+mj-lt"/>
              <a:buAutoNum type="arabicPeriod"/>
            </a:pPr>
            <a:r>
              <a:rPr lang="en-IN" dirty="0"/>
              <a:t>Requirements envisioning. </a:t>
            </a:r>
          </a:p>
          <a:p>
            <a:pPr marL="514350" indent="-514350">
              <a:buFont typeface="+mj-lt"/>
              <a:buAutoNum type="arabicPeriod"/>
            </a:pPr>
            <a:r>
              <a:rPr lang="en-IN" dirty="0"/>
              <a:t>Prioritized requirements. </a:t>
            </a:r>
          </a:p>
          <a:p>
            <a:pPr marL="514350" indent="-514350">
              <a:buFont typeface="+mj-lt"/>
              <a:buAutoNum type="arabicPeriod"/>
            </a:pPr>
            <a:r>
              <a:rPr lang="en-IN" dirty="0"/>
              <a:t>Iteration modeling. </a:t>
            </a:r>
          </a:p>
          <a:p>
            <a:pPr marL="514350" indent="-514350">
              <a:buFont typeface="+mj-lt"/>
              <a:buAutoNum type="arabicPeriod"/>
            </a:pPr>
            <a:r>
              <a:rPr lang="en-IN" dirty="0"/>
              <a:t>Test-driven development (TDD). JIT Approach.</a:t>
            </a:r>
          </a:p>
          <a:p>
            <a:pPr marL="514350" indent="-514350">
              <a:buFont typeface="+mj-lt"/>
              <a:buAutoNum type="arabicPeriod"/>
            </a:pPr>
            <a:r>
              <a:rPr lang="en-IN" dirty="0"/>
              <a:t>Model storming. </a:t>
            </a:r>
            <a:r>
              <a:rPr lang="en-US" dirty="0"/>
              <a:t>JIT Approach.</a:t>
            </a:r>
          </a:p>
          <a:p>
            <a:pPr marL="514350" indent="-514350">
              <a:buFont typeface="+mj-lt"/>
              <a:buAutoNum type="arabicPeriod"/>
            </a:pPr>
            <a:r>
              <a:rPr lang="en-US" dirty="0"/>
              <a:t>Executable specifications (not static documents).</a:t>
            </a:r>
          </a:p>
          <a:p>
            <a:pPr marL="514350" indent="-514350">
              <a:buFont typeface="+mj-lt"/>
              <a:buAutoNum type="arabicPeriod"/>
            </a:pPr>
            <a:r>
              <a:rPr lang="en-US" dirty="0"/>
              <a:t>Single-source information.</a:t>
            </a:r>
            <a:endParaRPr lang="en-IN"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72</a:t>
            </a:fld>
            <a:endParaRPr lang="en-US" altLang="en-US"/>
          </a:p>
        </p:txBody>
      </p:sp>
    </p:spTree>
    <p:extLst>
      <p:ext uri="{BB962C8B-B14F-4D97-AF65-F5344CB8AC3E}">
        <p14:creationId xmlns:p14="http://schemas.microsoft.com/office/powerpoint/2010/main" val="4039347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Iteration / Sprint</a:t>
            </a:r>
          </a:p>
        </p:txBody>
      </p:sp>
      <p:sp>
        <p:nvSpPr>
          <p:cNvPr id="230403" name="Content Placeholder 7"/>
          <p:cNvSpPr>
            <a:spLocks noGrp="1"/>
          </p:cNvSpPr>
          <p:nvPr>
            <p:ph idx="1"/>
          </p:nvPr>
        </p:nvSpPr>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353042-EAE8-4BED-8704-68576A157693}" type="slidenum">
              <a:rPr lang="en-US" altLang="en-US" smtClean="0"/>
              <a:pPr/>
              <a:t>73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Incremental Delivery</a:t>
            </a:r>
          </a:p>
        </p:txBody>
      </p:sp>
      <p:sp>
        <p:nvSpPr>
          <p:cNvPr id="102403" name="Content Placeholder 7"/>
          <p:cNvSpPr>
            <a:spLocks noGrp="1"/>
          </p:cNvSpPr>
          <p:nvPr>
            <p:ph idx="1"/>
          </p:nvPr>
        </p:nvSpPr>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C64F87-0CF6-4AAF-B982-E9C43769E021}" type="slidenum">
              <a:rPr lang="en-US" altLang="en-US" smtClean="0"/>
              <a:pPr/>
              <a:t>74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Travel Light</a:t>
            </a:r>
          </a:p>
        </p:txBody>
      </p:sp>
      <p:sp>
        <p:nvSpPr>
          <p:cNvPr id="234499" name="Content Placeholder 7"/>
          <p:cNvSpPr>
            <a:spLocks noGrp="1"/>
          </p:cNvSpPr>
          <p:nvPr>
            <p:ph idx="1"/>
          </p:nvPr>
        </p:nvSpPr>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FCD1A-18C4-45F2-8A3B-F46111765F5F}" type="slidenum">
              <a:rPr lang="en-US" altLang="en-US" smtClean="0"/>
              <a:pPr/>
              <a:t>75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Product Building</a:t>
            </a:r>
          </a:p>
        </p:txBody>
      </p:sp>
      <p:sp>
        <p:nvSpPr>
          <p:cNvPr id="236547" name="Content Placeholder 2"/>
          <p:cNvSpPr>
            <a:spLocks noGrp="1"/>
          </p:cNvSpPr>
          <p:nvPr>
            <p:ph idx="1"/>
          </p:nvPr>
        </p:nvSpPr>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5C5E8-C77E-4E01-88D1-005036C09E10}" type="slidenum">
              <a:rPr lang="en-US" altLang="en-US" smtClean="0"/>
              <a:pPr/>
              <a:t>76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3" name="Content Placeholder 2"/>
          <p:cNvSpPr>
            <a:spLocks noGrp="1"/>
          </p:cNvSpPr>
          <p:nvPr>
            <p:ph idx="1"/>
          </p:nvPr>
        </p:nvSpPr>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0C95CF-2832-4768-A830-F3C2708D5A0E}" type="slidenum">
              <a:rPr lang="en-US" altLang="en-US" smtClean="0"/>
              <a:pPr/>
              <a:t>77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240643" name="Content Placeholder 2"/>
          <p:cNvSpPr>
            <a:spLocks noGrp="1"/>
          </p:cNvSpPr>
          <p:nvPr>
            <p:ph idx="1"/>
          </p:nvPr>
        </p:nvSpPr>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7ED88D-9BD2-4CA4-9F7B-8575B55DBA99}" type="slidenum">
              <a:rPr lang="en-US" altLang="en-US" smtClean="0"/>
              <a:pPr/>
              <a:t>78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Architecture</a:t>
            </a:r>
          </a:p>
        </p:txBody>
      </p:sp>
      <p:sp>
        <p:nvSpPr>
          <p:cNvPr id="242691" name="Content Placeholder 2"/>
          <p:cNvSpPr>
            <a:spLocks noGrp="1"/>
          </p:cNvSpPr>
          <p:nvPr>
            <p:ph idx="1"/>
          </p:nvPr>
        </p:nvSpPr>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5D804B-B7D6-4B09-AAAE-BB114362B37A}" type="slidenum">
              <a:rPr lang="en-US" altLang="en-US" smtClean="0"/>
              <a:pPr/>
              <a:t>79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SDLC</a:t>
            </a:r>
          </a:p>
        </p:txBody>
      </p:sp>
      <p:sp>
        <p:nvSpPr>
          <p:cNvPr id="3" name="Content Placeholder 2"/>
          <p:cNvSpPr>
            <a:spLocks noGrp="1"/>
          </p:cNvSpPr>
          <p:nvPr>
            <p:ph idx="1"/>
          </p:nvPr>
        </p:nvSpPr>
        <p:spPr/>
        <p:txBody>
          <a:bodyPr>
            <a:normAutofit/>
          </a:bodyPr>
          <a:lstStyle/>
          <a:p>
            <a:r>
              <a:rPr lang="en-US" dirty="0"/>
              <a:t>Linear</a:t>
            </a:r>
          </a:p>
          <a:p>
            <a:pPr lvl="1"/>
            <a:r>
              <a:rPr lang="en-US" dirty="0"/>
              <a:t>Waterfall</a:t>
            </a:r>
          </a:p>
          <a:p>
            <a:pPr lvl="1"/>
            <a:r>
              <a:rPr lang="en-US" dirty="0"/>
              <a:t>V Model</a:t>
            </a:r>
          </a:p>
          <a:p>
            <a:r>
              <a:rPr lang="en-US" dirty="0"/>
              <a:t>Incremental &amp; Iterative</a:t>
            </a:r>
          </a:p>
          <a:p>
            <a:pPr lvl="1"/>
            <a:r>
              <a:rPr lang="en-US" dirty="0"/>
              <a:t>Delivery of End Product Value Can Wait</a:t>
            </a:r>
          </a:p>
          <a:p>
            <a:pPr lvl="2"/>
            <a:r>
              <a:rPr lang="en-US" dirty="0"/>
              <a:t>Spiral</a:t>
            </a:r>
          </a:p>
          <a:p>
            <a:pPr lvl="2"/>
            <a:r>
              <a:rPr lang="en-US" dirty="0"/>
              <a:t>RAD</a:t>
            </a:r>
          </a:p>
          <a:p>
            <a:pPr lvl="2"/>
            <a:r>
              <a:rPr lang="en-US" dirty="0"/>
              <a:t>Prototyping</a:t>
            </a:r>
          </a:p>
          <a:p>
            <a:pPr lvl="1"/>
            <a:r>
              <a:rPr lang="en-US" dirty="0"/>
              <a:t>Delivery of End Product Value Can't Wait</a:t>
            </a:r>
          </a:p>
          <a:p>
            <a:pPr lvl="2"/>
            <a:r>
              <a:rPr lang="en-US" dirty="0"/>
              <a:t>Agile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a:t>
            </a:fld>
            <a:endParaRPr lang="en-US" altLang="en-US"/>
          </a:p>
        </p:txBody>
      </p:sp>
    </p:spTree>
    <p:extLst>
      <p:ext uri="{BB962C8B-B14F-4D97-AF65-F5344CB8AC3E}">
        <p14:creationId xmlns:p14="http://schemas.microsoft.com/office/powerpoint/2010/main" val="1786451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8F52C2-0857-449A-9CF6-5624AEE29799}" type="slidenum">
              <a:rPr lang="en-US" altLang="en-US" smtClean="0"/>
              <a:pPr/>
              <a:t>80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Last Responsible Moments</a:t>
            </a:r>
          </a:p>
        </p:txBody>
      </p:sp>
      <p:sp>
        <p:nvSpPr>
          <p:cNvPr id="246787" name="Content Placeholder 2"/>
          <p:cNvSpPr>
            <a:spLocks noGrp="1"/>
          </p:cNvSpPr>
          <p:nvPr>
            <p:ph idx="1"/>
          </p:nvPr>
        </p:nvSpPr>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E7945D-5B92-4F38-AC59-839E342354D3}" type="slidenum">
              <a:rPr lang="en-US" altLang="en-US" smtClean="0"/>
              <a:pPr/>
              <a:t>81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06F6DE-2F93-483B-93EE-7FC05B4423D9}" type="slidenum">
              <a:rPr lang="en-US" altLang="en-US" smtClean="0"/>
              <a:pPr/>
              <a:t>82</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5B6050-165D-483E-9436-66A87911254D}" type="slidenum">
              <a:rPr lang="en-US" altLang="en-US" smtClean="0"/>
              <a:pPr/>
              <a:t>83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2932"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610432-B91E-41B8-BE9F-DA62E74D223C}" type="slidenum">
              <a:rPr lang="en-US" altLang="en-US" smtClean="0"/>
              <a:pPr/>
              <a:t>84</a:t>
            </a:fld>
            <a:endParaRPr lang="en-US" altLang="en-US"/>
          </a:p>
        </p:txBody>
      </p:sp>
      <p:sp>
        <p:nvSpPr>
          <p:cNvPr id="252933" name="Rectangle 5"/>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Mindfulness</a:t>
            </a:r>
          </a:p>
        </p:txBody>
      </p:sp>
      <p:sp>
        <p:nvSpPr>
          <p:cNvPr id="254979" name="Content Placeholder 2"/>
          <p:cNvSpPr>
            <a:spLocks noGrp="1"/>
          </p:cNvSpPr>
          <p:nvPr>
            <p:ph idx="1"/>
          </p:nvPr>
        </p:nvSpPr>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34240-6B3B-48BD-9239-B0621BA86512}" type="slidenum">
              <a:rPr lang="en-US" altLang="en-US" smtClean="0"/>
              <a:pPr/>
              <a:t>85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Energized Work</a:t>
            </a:r>
          </a:p>
        </p:txBody>
      </p:sp>
      <p:sp>
        <p:nvSpPr>
          <p:cNvPr id="257027" name="Content Placeholder 2"/>
          <p:cNvSpPr>
            <a:spLocks noGrp="1"/>
          </p:cNvSpPr>
          <p:nvPr>
            <p:ph idx="1"/>
          </p:nvPr>
        </p:nvSpPr>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9AF0F0-A632-47DF-BE4E-1B375384A8BD}" type="slidenum">
              <a:rPr lang="en-US" altLang="en-US" smtClean="0"/>
              <a:pPr/>
              <a:t>86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normAutofit/>
          </a:bodyPr>
          <a:lstStyle/>
          <a:p>
            <a:r>
              <a:rPr altLang="en-US"/>
              <a:t>Poka Yoka</a:t>
            </a:r>
          </a:p>
        </p:txBody>
      </p:sp>
      <p:sp>
        <p:nvSpPr>
          <p:cNvPr id="2590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B11A11-AFA6-4424-A922-CFEF9173D0C4}" type="slidenum">
              <a:rPr lang="en-US" altLang="en-US" smtClean="0"/>
              <a:pPr/>
              <a:t>87</a:t>
            </a:fld>
            <a:endParaRPr lang="en-US" altLang="en-US"/>
          </a:p>
        </p:txBody>
      </p:sp>
      <p:sp>
        <p:nvSpPr>
          <p:cNvPr id="4" name="Rectangle 3"/>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
        <p:nvSpPr>
          <p:cNvPr id="13" name="Footer Placeholder 1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34A75-43D7-4E68-A41B-E8182F8599DF}" type="slidenum">
              <a:rPr lang="en-US" altLang="en-US" smtClean="0"/>
              <a:pPr/>
              <a:t>88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9642270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263171" name="Content Placeholder 2"/>
          <p:cNvSpPr>
            <a:spLocks noGrp="1"/>
          </p:cNvSpPr>
          <p:nvPr>
            <p:ph idx="1"/>
          </p:nvPr>
        </p:nvSpPr>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A8D92A-86F4-470D-981E-FC8757C0F9E2}" type="slidenum">
              <a:rPr lang="en-US" altLang="en-US" smtClean="0"/>
              <a:pPr/>
              <a:t>89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64373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Various SDLC?</a:t>
            </a:r>
          </a:p>
        </p:txBody>
      </p:sp>
      <p:sp>
        <p:nvSpPr>
          <p:cNvPr id="3" name="Content Placeholder 2"/>
          <p:cNvSpPr>
            <a:spLocks noGrp="1"/>
          </p:cNvSpPr>
          <p:nvPr>
            <p:ph idx="1"/>
          </p:nvPr>
        </p:nvSpPr>
        <p:spPr/>
        <p:txBody>
          <a:bodyPr>
            <a:normAutofit lnSpcReduction="10000"/>
          </a:bodyPr>
          <a:lstStyle/>
          <a:p>
            <a:pPr marL="0" indent="0">
              <a:buNone/>
            </a:pPr>
            <a:r>
              <a:rPr lang="en-IN" dirty="0"/>
              <a:t>From one project to another project customer, user, businesses, organizations, technologies, team competencies, priorities are different. So SDLC depends upon…..</a:t>
            </a:r>
          </a:p>
          <a:p>
            <a:r>
              <a:rPr lang="en-IN" sz="2800" dirty="0"/>
              <a:t>What is important? Responding to change, Quality, Cost, Scope</a:t>
            </a:r>
          </a:p>
          <a:p>
            <a:r>
              <a:rPr lang="en-IN" sz="2800" dirty="0"/>
              <a:t>Team Capability: High to Low</a:t>
            </a:r>
          </a:p>
          <a:p>
            <a:r>
              <a:rPr lang="en-IN" sz="2800" dirty="0"/>
              <a:t>Requirements: Stable to Extremely Agile</a:t>
            </a:r>
          </a:p>
          <a:p>
            <a:r>
              <a:rPr lang="en-IN" sz="2800" dirty="0"/>
              <a:t>Technology: Stable to Extremely Complex or New</a:t>
            </a:r>
          </a:p>
          <a:p>
            <a:r>
              <a:rPr lang="en-IN" sz="2800" dirty="0"/>
              <a:t>Number of Developers: Low to High</a:t>
            </a:r>
          </a:p>
          <a:p>
            <a:r>
              <a:rPr lang="en-IN" sz="2800" dirty="0"/>
              <a:t>Criticality of output (quality): Low to Extreme</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9</a:t>
            </a:fld>
            <a:endParaRPr lang="en-US" altLang="en-US"/>
          </a:p>
        </p:txBody>
      </p:sp>
    </p:spTree>
    <p:extLst>
      <p:ext uri="{BB962C8B-B14F-4D97-AF65-F5344CB8AC3E}">
        <p14:creationId xmlns:p14="http://schemas.microsoft.com/office/powerpoint/2010/main" val="3916379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Health Checkup</a:t>
            </a:r>
          </a:p>
        </p:txBody>
      </p:sp>
      <p:sp>
        <p:nvSpPr>
          <p:cNvPr id="3" name="Content Placeholder 2"/>
          <p:cNvSpPr>
            <a:spLocks noGrp="1"/>
          </p:cNvSpPr>
          <p:nvPr>
            <p:ph idx="1"/>
          </p:nvPr>
        </p:nvSpPr>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1B14C-B502-459F-BFD8-C0397A6793D6}" type="slidenum">
              <a:rPr lang="en-US" altLang="en-US" smtClean="0"/>
              <a:pPr/>
              <a:t>90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6"/>
          <p:cNvSpPr>
            <a:spLocks noGrp="1"/>
          </p:cNvSpPr>
          <p:nvPr>
            <p:ph type="ctrTitle"/>
          </p:nvPr>
        </p:nvSpPr>
        <p:spPr/>
        <p:txBody>
          <a:bodyPr/>
          <a:lstStyle/>
          <a:p>
            <a:r>
              <a:rPr altLang="en-US" dirty="0"/>
              <a:t>Communication</a:t>
            </a:r>
          </a:p>
        </p:txBody>
      </p:sp>
      <p:sp>
        <p:nvSpPr>
          <p:cNvPr id="2" name="Subtitle 1"/>
          <p:cNvSpPr>
            <a:spLocks noGrp="1"/>
          </p:cNvSpPr>
          <p:nvPr>
            <p:ph type="subTitle" idx="1"/>
          </p:nvPr>
        </p:nvSpPr>
        <p:spPr/>
        <p:txBody>
          <a:bodyPr/>
          <a:lstStyle/>
          <a:p>
            <a:endParaRPr lang="en-US"/>
          </a:p>
        </p:txBody>
      </p:sp>
      <p:sp>
        <p:nvSpPr>
          <p:cNvPr id="27136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AD44FC-EE9B-4968-BC5F-8014C96EA723}"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Team Space</a:t>
            </a:r>
          </a:p>
        </p:txBody>
      </p:sp>
      <p:sp>
        <p:nvSpPr>
          <p:cNvPr id="3" name="Content Placeholder 2"/>
          <p:cNvSpPr>
            <a:spLocks noGrp="1"/>
          </p:cNvSpPr>
          <p:nvPr>
            <p:ph idx="1"/>
          </p:nvPr>
        </p:nvSpPr>
        <p:spPr>
          <a:xfrm>
            <a:off x="609600" y="990600"/>
            <a:ext cx="3657600" cy="5105399"/>
          </a:xfrm>
        </p:spPr>
        <p:txBody>
          <a:bodyPr>
            <a:normAutofit fontScale="70000" lnSpcReduction="20000"/>
          </a:bodyPr>
          <a:lstStyle/>
          <a:p>
            <a:pPr marL="0" indent="0">
              <a:buFont typeface="Arial" charset="0"/>
              <a:buNone/>
              <a:defRPr/>
            </a:pPr>
            <a:r>
              <a:rPr lang="en-US" dirty="0"/>
              <a:t>Team space is working area of agile project team. Only those people who are contributing to project directly should be allowed to sit, stay and talk in that area</a:t>
            </a:r>
          </a:p>
          <a:p>
            <a:pPr marL="0" indent="0">
              <a:buFont typeface="Arial" charset="0"/>
              <a:buNone/>
              <a:defRPr/>
            </a:pPr>
            <a:endParaRPr lang="en-US" dirty="0"/>
          </a:p>
          <a:p>
            <a:pPr>
              <a:buNone/>
            </a:pPr>
            <a:r>
              <a:rPr lang="en-US" altLang="en-US" dirty="0"/>
              <a:t>This area should be </a:t>
            </a:r>
          </a:p>
          <a:p>
            <a:r>
              <a:rPr lang="en-US" altLang="en-US" b="1" dirty="0"/>
              <a:t>Informative</a:t>
            </a:r>
            <a:endParaRPr lang="en-US" altLang="en-US" dirty="0"/>
          </a:p>
          <a:p>
            <a:r>
              <a:rPr lang="en-US" altLang="en-US" b="1" dirty="0"/>
              <a:t>Spacious</a:t>
            </a:r>
            <a:endParaRPr lang="en-US" altLang="en-US" dirty="0"/>
          </a:p>
          <a:p>
            <a:r>
              <a:rPr lang="en-US" altLang="en-US" b="1" dirty="0"/>
              <a:t>Comfortable to work</a:t>
            </a:r>
            <a:endParaRPr lang="en-US" altLang="en-US" dirty="0"/>
          </a:p>
          <a:p>
            <a:r>
              <a:rPr lang="en-US" altLang="en-US" b="1" dirty="0"/>
              <a:t>Shielded from external noise</a:t>
            </a:r>
            <a:endParaRPr lang="en-US" altLang="en-US" dirty="0"/>
          </a:p>
          <a:p>
            <a:r>
              <a:rPr lang="en-US" altLang="en-US" b="1" dirty="0"/>
              <a:t>Easy to collaborate</a:t>
            </a:r>
            <a:endParaRPr lang="en-US" dirty="0"/>
          </a:p>
        </p:txBody>
      </p:sp>
      <p:sp>
        <p:nvSpPr>
          <p:cNvPr id="28365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93CE2-9CBE-44AC-9DCD-EB619F52086C}" type="slidenum">
              <a:rPr lang="en-US" altLang="en-US" smtClean="0"/>
              <a:pPr/>
              <a:t>92</a:t>
            </a:fld>
            <a:endParaRPr lang="en-US" altLang="en-US"/>
          </a:p>
        </p:txBody>
      </p:sp>
      <p:pic>
        <p:nvPicPr>
          <p:cNvPr id="283654" name="Picture 4" descr="http://www.infoq.com/resource/articles/agile-team-spaces/en/resources/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p:cNvSpPr/>
          <p:nvPr/>
        </p:nvSpPr>
        <p:spPr>
          <a:xfrm>
            <a:off x="5181600" y="5029200"/>
            <a:ext cx="3200400" cy="1219200"/>
          </a:xfrm>
          <a:prstGeom prst="wedgeRoundRectCallout">
            <a:avLst>
              <a:gd name="adj1" fmla="val 62675"/>
              <a:gd name="adj2" fmla="val -160243"/>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a:t>Information Radiator</a:t>
            </a:r>
          </a:p>
        </p:txBody>
      </p:sp>
      <p:sp>
        <p:nvSpPr>
          <p:cNvPr id="285707"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4B98AE-D3B3-44C8-9A27-8C3C98868FEC}" type="slidenum">
              <a:rPr lang="en-US" altLang="en-US" smtClean="0"/>
              <a:pPr/>
              <a:t>93</a:t>
            </a:fld>
            <a:endParaRPr lang="en-US" altLang="en-US"/>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Osmotic Communication</a:t>
            </a:r>
          </a:p>
        </p:txBody>
      </p:sp>
      <p:sp>
        <p:nvSpPr>
          <p:cNvPr id="3" name="Content Placeholder 2"/>
          <p:cNvSpPr>
            <a:spLocks noGrp="1"/>
          </p:cNvSpPr>
          <p:nvPr>
            <p:ph idx="1"/>
          </p:nvPr>
        </p:nvSpPr>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5F365C-462F-46FA-A7EF-0640E38A2F65}" type="slidenum">
              <a:rPr lang="en-US" altLang="en-US" smtClean="0"/>
              <a:pPr/>
              <a:t>94</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Daily Stand-ups</a:t>
            </a:r>
          </a:p>
        </p:txBody>
      </p:sp>
      <p:sp>
        <p:nvSpPr>
          <p:cNvPr id="289795" name="Content Placeholder 2"/>
          <p:cNvSpPr>
            <a:spLocks noGrp="1"/>
          </p:cNvSpPr>
          <p:nvPr>
            <p:ph idx="1"/>
          </p:nvPr>
        </p:nvSpPr>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89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8C17D5-09DB-4A4B-BE9D-F32BCBF2F457}" type="slidenum">
              <a:rPr lang="en-US" altLang="en-US" smtClean="0"/>
              <a:pPr/>
              <a:t>95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Daily Stand-ups</a:t>
            </a:r>
          </a:p>
        </p:txBody>
      </p:sp>
      <p:sp>
        <p:nvSpPr>
          <p:cNvPr id="29185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FF50A-CCC6-465E-BF20-CAEFCDA3E872}" type="slidenum">
              <a:rPr lang="en-US" altLang="en-US" smtClean="0"/>
              <a:pPr/>
              <a:t>96</a:t>
            </a:fld>
            <a:endParaRPr lang="en-US" altLang="en-US"/>
          </a:p>
        </p:txBody>
      </p:sp>
      <p:sp>
        <p:nvSpPr>
          <p:cNvPr id="291843" name="Content Placeholder 7"/>
          <p:cNvSpPr>
            <a:spLocks noGrp="1"/>
          </p:cNvSpPr>
          <p:nvPr>
            <p:ph idx="4294967295"/>
          </p:nvPr>
        </p:nvSpPr>
        <p:spPr>
          <a:xfrm>
            <a:off x="0" y="990600"/>
            <a:ext cx="8229600" cy="5105400"/>
          </a:xfrm>
        </p:spPr>
        <p:txBody>
          <a:bodyPr/>
          <a:lstStyle/>
          <a:p>
            <a:r>
              <a:rPr lang="en-US" altLang="en-US"/>
              <a:t>Tools &amp; Techniques / Communication</a:t>
            </a:r>
          </a:p>
          <a:p>
            <a:endParaRPr lang="en-US" altLang="en-US"/>
          </a:p>
        </p:txBody>
      </p:sp>
      <p:pic>
        <p:nvPicPr>
          <p:cNvPr id="291844" name="Picture 8" descr="Agile-daily-sc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Level of Listening</a:t>
            </a:r>
          </a:p>
        </p:txBody>
      </p:sp>
      <p:sp>
        <p:nvSpPr>
          <p:cNvPr id="295939" name="Content Placeholder 2"/>
          <p:cNvSpPr>
            <a:spLocks noGrp="1"/>
          </p:cNvSpPr>
          <p:nvPr>
            <p:ph idx="1"/>
          </p:nvPr>
        </p:nvSpPr>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5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1A466C-EC63-488E-8BCF-499092977181}" type="slidenum">
              <a:rPr lang="en-US" altLang="en-US" smtClean="0"/>
              <a:pPr/>
              <a:t>97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Skills</a:t>
            </a:r>
          </a:p>
        </p:txBody>
      </p:sp>
      <p:sp>
        <p:nvSpPr>
          <p:cNvPr id="297987" name="Content Placeholder 2"/>
          <p:cNvSpPr>
            <a:spLocks noGrp="1"/>
          </p:cNvSpPr>
          <p:nvPr>
            <p:ph idx="1"/>
          </p:nvPr>
        </p:nvSpPr>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2979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BC73AE-F5FE-4F8E-B44B-67D30D26F336}" type="slidenum">
              <a:rPr lang="en-US" altLang="en-US" smtClean="0"/>
              <a:pPr/>
              <a:t>98</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Barriers</a:t>
            </a:r>
          </a:p>
        </p:txBody>
      </p:sp>
      <p:sp>
        <p:nvSpPr>
          <p:cNvPr id="22531" name="Content Placeholder 2"/>
          <p:cNvSpPr>
            <a:spLocks noGrp="1"/>
          </p:cNvSpPr>
          <p:nvPr>
            <p:ph idx="1"/>
          </p:nvPr>
        </p:nvSpPr>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00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7E752F-D88F-4E88-9BD8-2F163B56855A}" type="slidenum">
              <a:rPr lang="en-US" altLang="en-US" smtClean="0"/>
              <a:pPr/>
              <a:t>99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14103</TotalTime>
  <Words>14892</Words>
  <Application>Microsoft Office PowerPoint</Application>
  <PresentationFormat>On-screen Show (4:3)</PresentationFormat>
  <Paragraphs>2542</Paragraphs>
  <Slides>241</Slides>
  <Notes>188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241</vt:i4>
      </vt:variant>
    </vt:vector>
  </HeadingPairs>
  <TitlesOfParts>
    <vt:vector size="252" baseType="lpstr">
      <vt:lpstr>Arial Unicode MS</vt:lpstr>
      <vt:lpstr>Microsoft YaHei</vt:lpstr>
      <vt:lpstr>Arial</vt:lpstr>
      <vt:lpstr>Book Antiqua</vt:lpstr>
      <vt:lpstr>Calibri</vt:lpstr>
      <vt:lpstr>Kabel Bk BT</vt:lpstr>
      <vt:lpstr>Maiandra GD</vt:lpstr>
      <vt:lpstr>Times New Roman</vt:lpstr>
      <vt:lpstr>Wingdings</vt:lpstr>
      <vt:lpstr>Office Theme</vt:lpstr>
      <vt:lpstr>Visio</vt:lpstr>
      <vt:lpstr>PowerPoint Presentation</vt:lpstr>
      <vt:lpstr>Faculty &amp; Participants An Introduction</vt:lpstr>
      <vt:lpstr>Workshop Ground Rules</vt:lpstr>
      <vt:lpstr>Workshop Objective</vt:lpstr>
      <vt:lpstr>Agenda</vt:lpstr>
      <vt:lpstr>SDLC (Software Development Lifecycles)</vt:lpstr>
      <vt:lpstr>What is SDLC?</vt:lpstr>
      <vt:lpstr>Types of SDLC</vt:lpstr>
      <vt:lpstr>Why Various SDLC?</vt:lpstr>
      <vt:lpstr>SDLC Depends upon</vt:lpstr>
      <vt:lpstr>Which SDLC is the best?</vt:lpstr>
      <vt:lpstr>Which SDLC is the best?</vt:lpstr>
      <vt:lpstr>Discuss complexities of these Projects</vt:lpstr>
      <vt:lpstr>Types of Systems</vt:lpstr>
      <vt:lpstr>Types of Systems</vt:lpstr>
      <vt:lpstr>Waterfall</vt:lpstr>
      <vt:lpstr> Video </vt:lpstr>
      <vt:lpstr>Verification and Validation model</vt:lpstr>
      <vt:lpstr>Iterative Model</vt:lpstr>
      <vt:lpstr>Iterative Model</vt:lpstr>
      <vt:lpstr>Spiral Model</vt:lpstr>
      <vt:lpstr>4 Phases in Spiral</vt:lpstr>
      <vt:lpstr> Video </vt:lpstr>
      <vt:lpstr>RAD (Rapid Application Development)</vt:lpstr>
      <vt:lpstr>RAD</vt:lpstr>
      <vt:lpstr>Prototyping</vt:lpstr>
      <vt:lpstr>Agile</vt:lpstr>
      <vt:lpstr>Agile Development</vt:lpstr>
      <vt:lpstr>Agile Methods</vt:lpstr>
      <vt:lpstr>Why Different Agile Methods</vt:lpstr>
      <vt:lpstr>Agile Project Management</vt:lpstr>
      <vt:lpstr>Topics</vt:lpstr>
      <vt:lpstr>Modern Project Management Challenges</vt:lpstr>
      <vt:lpstr>How to address modern day PM challenges?</vt:lpstr>
      <vt:lpstr>Challenges in Starting Agile Project Management </vt:lpstr>
      <vt:lpstr> Video </vt:lpstr>
      <vt:lpstr>What is Agility?</vt:lpstr>
      <vt:lpstr>What is Agility?</vt:lpstr>
      <vt:lpstr>What is Agility?</vt:lpstr>
      <vt:lpstr>Complex Adaptive Systems</vt:lpstr>
      <vt:lpstr>Defined vs Empirical Processes</vt:lpstr>
      <vt:lpstr>Defined vs Empirical Processes</vt:lpstr>
      <vt:lpstr>Value in Agile Manifesto</vt:lpstr>
      <vt:lpstr>Agile Principles</vt:lpstr>
      <vt:lpstr>Videos</vt:lpstr>
      <vt:lpstr>Agile Characteristics</vt:lpstr>
      <vt:lpstr>Agile Methodologies</vt:lpstr>
      <vt:lpstr>Scrum</vt:lpstr>
      <vt:lpstr>Agile Methodologies-XP</vt:lpstr>
      <vt:lpstr>Agile Methodologies- XP</vt:lpstr>
      <vt:lpstr>Pair Programming</vt:lpstr>
      <vt:lpstr>Agile Methodologies- XP</vt:lpstr>
      <vt:lpstr> Video </vt:lpstr>
      <vt:lpstr>Agile Methodologies- LSD</vt:lpstr>
      <vt:lpstr>Agile Methodologies- FDD</vt:lpstr>
      <vt:lpstr>Agile Methodologies- FDD</vt:lpstr>
      <vt:lpstr>Agile Methodologies- DSDM</vt:lpstr>
      <vt:lpstr>Agile Methodologies- DSDM</vt:lpstr>
      <vt:lpstr>Agile Methodologies- Kanban</vt:lpstr>
      <vt:lpstr>Kanban Board</vt:lpstr>
      <vt:lpstr>Video: Kanban</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Agile Mindset</vt:lpstr>
      <vt:lpstr>Topics</vt:lpstr>
      <vt:lpstr>Agile Core Practices</vt:lpstr>
      <vt:lpstr>Best Practices of Agile modeling</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Communication</vt:lpstr>
      <vt:lpstr>Team Space</vt:lpstr>
      <vt:lpstr>Information Radiator</vt:lpstr>
      <vt:lpstr>Osmotic Communication</vt:lpstr>
      <vt:lpstr>Daily Stand-ups</vt:lpstr>
      <vt:lpstr>Daily Stand-ups</vt:lpstr>
      <vt:lpstr>Level of Listening</vt:lpstr>
      <vt:lpstr>Communication Skills</vt:lpstr>
      <vt:lpstr>Communication Barriers</vt:lpstr>
      <vt:lpstr>Communication Methods</vt:lpstr>
      <vt:lpstr>Tools &amp; Techniques Agile Analysis &amp; Design</vt:lpstr>
      <vt:lpstr>User Story</vt:lpstr>
      <vt:lpstr>Types of User Stories</vt:lpstr>
      <vt:lpstr>3Cs of User Story</vt:lpstr>
      <vt:lpstr>INVEST Model of User Story</vt:lpstr>
      <vt:lpstr>Epic, Feature, Story, Task</vt:lpstr>
      <vt:lpstr>Product Roadmap</vt:lpstr>
      <vt:lpstr>Product Roadmap</vt:lpstr>
      <vt:lpstr>Story-maps</vt:lpstr>
      <vt:lpstr>Storymaps</vt:lpstr>
      <vt:lpstr>Agile Estimations</vt:lpstr>
      <vt:lpstr>Videos: Agile Estimation</vt:lpstr>
      <vt:lpstr>Relative Sizing</vt:lpstr>
      <vt:lpstr>Story Points</vt:lpstr>
      <vt:lpstr>Story Points</vt:lpstr>
      <vt:lpstr>Wideband Delphi</vt:lpstr>
      <vt:lpstr>Planning Poker</vt:lpstr>
      <vt:lpstr>Affinity Estimation</vt:lpstr>
      <vt:lpstr>Affinity Estimation</vt:lpstr>
      <vt:lpstr>Affinity Estimation</vt:lpstr>
      <vt:lpstr>Planning, Monitoring &amp; Adapting</vt:lpstr>
      <vt:lpstr>Videos: Agile Planning</vt:lpstr>
      <vt:lpstr>Adaptive Planning</vt:lpstr>
      <vt:lpstr>Agile Planning</vt:lpstr>
      <vt:lpstr>Product Backlog Grooming</vt:lpstr>
      <vt:lpstr>Backlog</vt:lpstr>
      <vt:lpstr>Agile Planning</vt:lpstr>
      <vt:lpstr>Agile Planning</vt:lpstr>
      <vt:lpstr>Backlog</vt:lpstr>
      <vt:lpstr>Agile Planning</vt:lpstr>
      <vt:lpstr>Agile Planning</vt:lpstr>
      <vt:lpstr>Backlog</vt:lpstr>
      <vt:lpstr>Backlog</vt:lpstr>
      <vt:lpstr>Agile Planning</vt:lpstr>
      <vt:lpstr>Daily Planning</vt:lpstr>
      <vt:lpstr>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Agile Metrics</vt:lpstr>
      <vt:lpstr>Agile Project Metrics</vt:lpstr>
      <vt:lpstr>Agile Project Metrics</vt:lpstr>
      <vt:lpstr>Metrics</vt:lpstr>
      <vt:lpstr>Metrics</vt:lpstr>
      <vt:lpstr>Metrics</vt:lpstr>
      <vt:lpstr>Metrics</vt:lpstr>
      <vt:lpstr>Metrics</vt:lpstr>
      <vt:lpstr>Metrics</vt:lpstr>
      <vt:lpstr>Metrics</vt:lpstr>
      <vt:lpstr>Earn Value Management</vt:lpstr>
      <vt:lpstr>S Curve</vt:lpstr>
      <vt:lpstr>Tools &amp; Techniques Product Quality</vt:lpstr>
      <vt:lpstr>Cost of Quality</vt:lpstr>
      <vt:lpstr>Definition of Done (DoD)</vt:lpstr>
      <vt:lpstr>Definition of Done (DoD)</vt:lpstr>
      <vt:lpstr>Definition of Done (DoD)</vt:lpstr>
      <vt:lpstr>Definition of Done (DoD)</vt:lpstr>
      <vt:lpstr>Feedback Techniques of Agile Project Management</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Tools &amp; Techniques Soft Skills</vt:lpstr>
      <vt:lpstr>Shu-Ha-Ri</vt:lpstr>
      <vt:lpstr>Collaboration</vt:lpstr>
      <vt:lpstr>Adaptive Leadership</vt:lpstr>
      <vt:lpstr>Agile Team</vt:lpstr>
      <vt:lpstr>Agile Team Scaling</vt:lpstr>
      <vt:lpstr>Agile Team Scaling</vt:lpstr>
      <vt:lpstr>Type of Teams</vt:lpstr>
      <vt:lpstr>Value Based Prioritization</vt:lpstr>
      <vt:lpstr>Value of Delivered and non-used Features</vt:lpstr>
      <vt:lpstr>JIT in Value Delivery</vt:lpstr>
      <vt:lpstr>Sources of Revenue</vt:lpstr>
      <vt:lpstr>Minimum Marketable Features (MMF)</vt:lpstr>
      <vt:lpstr>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Kano Analysis</vt:lpstr>
      <vt:lpstr>Kano Analysis</vt:lpstr>
      <vt:lpstr>Relative Prioritization &amp; Ranking Methods</vt:lpstr>
      <vt:lpstr>Multiple Parameter Based Prioritization</vt:lpstr>
      <vt:lpstr>Multiple Parameter Based Prioritization</vt:lpstr>
      <vt:lpstr>Regulatory Compliance</vt:lpstr>
      <vt:lpstr>Agile Self-Assessment Chart</vt:lpstr>
      <vt:lpstr>Agile Project Risk Management</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Addressing an Unknown</vt:lpstr>
      <vt:lpstr>Addressing an Unknown</vt:lpstr>
      <vt:lpstr>Risk-based Spikes</vt:lpstr>
      <vt:lpstr>A Glance on Risk Response Plan</vt:lpstr>
      <vt:lpstr>Monitoring &amp; Controlling Risk</vt:lpstr>
      <vt:lpstr>Understanding Reserves </vt:lpstr>
      <vt:lpstr>Scrum Methodology</vt:lpstr>
      <vt:lpstr>Video: Basics of Scrum</vt:lpstr>
      <vt:lpstr>Scrum Roles</vt:lpstr>
      <vt:lpstr>Video: Scrum Roles</vt:lpstr>
      <vt:lpstr>Scrum Values</vt:lpstr>
      <vt:lpstr>Scrum Values &amp; Typical Misunderstanding</vt:lpstr>
      <vt:lpstr>Scrum Ceremonies</vt:lpstr>
      <vt:lpstr>Videos: Scrum Master Attitude</vt:lpstr>
      <vt:lpstr>Videos: Daily Meetings</vt:lpstr>
      <vt:lpstr>Video: Sprint Planning</vt:lpstr>
      <vt:lpstr>Video: Product BL Grooming</vt:lpstr>
      <vt:lpstr>Video: Sprint Reviews</vt:lpstr>
      <vt:lpstr>Video: Sprint Retrospective</vt:lpstr>
      <vt:lpstr>Scrum Artifacts</vt:lpstr>
      <vt:lpstr>Agile anti-patterns or Agile Smells</vt:lpstr>
      <vt:lpstr>Large-scale, offshore and distributed</vt:lpstr>
      <vt:lpstr>How to Avoid Fail in Agile?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633</cp:revision>
  <cp:lastPrinted>2013-12-06T18:10:51Z</cp:lastPrinted>
  <dcterms:created xsi:type="dcterms:W3CDTF">2010-10-14T06:04:22Z</dcterms:created>
  <dcterms:modified xsi:type="dcterms:W3CDTF">2016-12-08T09:48:02Z</dcterms:modified>
</cp:coreProperties>
</file>